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94" r:id="rId13"/>
    <p:sldId id="291" r:id="rId14"/>
    <p:sldId id="264" r:id="rId15"/>
    <p:sldId id="29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6" r:id="rId26"/>
    <p:sldId id="274" r:id="rId27"/>
    <p:sldId id="275" r:id="rId28"/>
    <p:sldId id="276" r:id="rId29"/>
    <p:sldId id="277" r:id="rId30"/>
    <p:sldId id="295" r:id="rId31"/>
    <p:sldId id="289" r:id="rId32"/>
    <p:sldId id="336" r:id="rId33"/>
    <p:sldId id="287" r:id="rId34"/>
    <p:sldId id="337" r:id="rId35"/>
    <p:sldId id="278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23" r:id="rId45"/>
    <p:sldId id="324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3" r:id="rId55"/>
    <p:sldId id="314" r:id="rId56"/>
    <p:sldId id="315" r:id="rId57"/>
    <p:sldId id="316" r:id="rId58"/>
    <p:sldId id="317" r:id="rId59"/>
    <p:sldId id="318" r:id="rId60"/>
    <p:sldId id="325" r:id="rId61"/>
    <p:sldId id="332" r:id="rId62"/>
    <p:sldId id="327" r:id="rId63"/>
    <p:sldId id="328" r:id="rId64"/>
    <p:sldId id="330" r:id="rId65"/>
    <p:sldId id="329" r:id="rId66"/>
    <p:sldId id="331" r:id="rId67"/>
    <p:sldId id="333" r:id="rId68"/>
    <p:sldId id="335" r:id="rId69"/>
    <p:sldId id="33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lene Tugel" initials="at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18" autoAdjust="0"/>
  </p:normalViewPr>
  <p:slideViewPr>
    <p:cSldViewPr>
      <p:cViewPr varScale="1">
        <p:scale>
          <a:sx n="54" d="100"/>
          <a:sy n="54" d="100"/>
        </p:scale>
        <p:origin x="16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6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09-10-21T16:55:01.875" idx="3">
    <p:pos x="10" y="10"/>
    <p:text>Add citation for bulk density change and its affect on hydrologic function.  (And send me a copy, please!)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B414-ED62-4725-8563-9C02FFE16EBC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2D3-3551-44D6-975A-F55C03EF0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S0016-7061(97)00072-4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sampling?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9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Collecting samples on multiple</a:t>
            </a:r>
            <a:r>
              <a:rPr lang="en-US" baseline="0" dirty="0" smtClean="0"/>
              <a:t> delineations is are an example of cluster sampling.  Systematic (transects) or random samples could be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random – select one sample</a:t>
            </a:r>
            <a:r>
              <a:rPr lang="en-US" baseline="0" dirty="0" smtClean="0"/>
              <a:t> from each group.  This would be ideal if there was some </a:t>
            </a:r>
            <a:r>
              <a:rPr lang="en-US" baseline="0" dirty="0" smtClean="0"/>
              <a:t>relationship </a:t>
            </a:r>
            <a:r>
              <a:rPr lang="en-US" baseline="0" dirty="0" smtClean="0"/>
              <a:t>between group and the thing we’re measuring.  In soil survey, it can be used to break the landscape into segments and then randomly selects a point within each.  This maintains randomness (</a:t>
            </a:r>
            <a:r>
              <a:rPr lang="en-US" baseline="0" dirty="0" err="1" smtClean="0"/>
              <a:t>unbiasness</a:t>
            </a:r>
            <a:r>
              <a:rPr lang="en-US" baseline="0" dirty="0" smtClean="0"/>
              <a:t>) but ensures </a:t>
            </a:r>
            <a:r>
              <a:rPr lang="en-US" sz="1400" baseline="0" dirty="0" smtClean="0"/>
              <a:t>that</a:t>
            </a:r>
            <a:r>
              <a:rPr lang="en-US" baseline="0" dirty="0" smtClean="0"/>
              <a:t> samples are spread out over the landscape. Stratification can be used to choose polygons and/or to choose points within a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AD3DF-20C0-4B65-BC42-8D061B600DE6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Standard statistical tests are based on an assumption that samples are randomly drawn from a population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dirty="0" smtClean="0"/>
              <a:t>Sometimes sampling</a:t>
            </a:r>
            <a:r>
              <a:rPr lang="en-US" baseline="0" dirty="0" smtClean="0"/>
              <a:t> near roads provide a lot of bias (think rough terrain with few roads); in other situations the roads are laid out in a regular gird (PLSS) and don’t provide bias.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511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conceptual model of soil formation and soil property distribution is used to direct sampling.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56651-77AC-49D2-B27A-D5D55FDAB602}" type="slidenum">
              <a:rPr lang="en-US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Do they apply to </a:t>
            </a:r>
            <a:r>
              <a:rPr lang="en-US" dirty="0" smtClean="0"/>
              <a:t>your </a:t>
            </a:r>
            <a:r>
              <a:rPr lang="en-US" dirty="0" smtClean="0"/>
              <a:t>entire building?  All soil scientists?  </a:t>
            </a:r>
            <a:r>
              <a:rPr lang="en-US" dirty="0" smtClean="0"/>
              <a:t>NSSC? </a:t>
            </a:r>
            <a:r>
              <a:rPr lang="en-US" dirty="0" smtClean="0"/>
              <a:t>The entire country, or some smaller demographic.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514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7EDC8-0450-4475-A94E-4E6C420B50E5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Thinking about sampling and inference is a natural extension of thinking about soils and map units. In order to properly gather data, or apply data we already have – we need to think about sampling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10174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B6C15-5B86-4F31-9C33-5C65E68EF9A0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It is simplest to visualize this with geographic</a:t>
            </a:r>
            <a:r>
              <a:rPr lang="en-US" baseline="0" dirty="0" smtClean="0"/>
              <a:t> groups; but these concepts also apply to feature space (ancillary variables)</a:t>
            </a:r>
            <a:endParaRPr lang="en-US" dirty="0" smtClean="0"/>
          </a:p>
          <a:p>
            <a:pPr eaLnBrk="1" hangingPunct="1"/>
            <a:r>
              <a:rPr lang="en-US" dirty="0" smtClean="0"/>
              <a:t>Yards </a:t>
            </a:r>
            <a:r>
              <a:rPr lang="en-US" dirty="0" smtClean="0"/>
              <a:t>are similar to management systems or treatments, but conceptually they could be any feature that </a:t>
            </a:r>
            <a:r>
              <a:rPr lang="en-US" dirty="0" smtClean="0"/>
              <a:t>separates </a:t>
            </a:r>
            <a:r>
              <a:rPr lang="en-US" dirty="0" smtClean="0"/>
              <a:t>the world into populations</a:t>
            </a:r>
            <a:r>
              <a:rPr lang="en-US" dirty="0" smtClean="0"/>
              <a:t>.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3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terminology can be a little confusing.  For more information:</a:t>
            </a:r>
          </a:p>
          <a:p>
            <a:endParaRPr lang="en-US" dirty="0" smtClean="0"/>
          </a:p>
          <a:p>
            <a:r>
              <a:rPr lang="en-US" dirty="0" err="1" smtClean="0"/>
              <a:t>Brus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Gruijter</a:t>
            </a:r>
            <a:r>
              <a:rPr lang="en-US" baseline="0" dirty="0" smtClean="0"/>
              <a:t>. 1997. Random sampling of geostatistical </a:t>
            </a:r>
            <a:r>
              <a:rPr lang="en-US" baseline="0" dirty="0" err="1" smtClean="0"/>
              <a:t>modellig</a:t>
            </a:r>
            <a:r>
              <a:rPr lang="en-US" baseline="0" dirty="0" smtClean="0"/>
              <a:t>? Choosing between design-based and model-based sampling strategies for soil (with discussion). </a:t>
            </a:r>
            <a:r>
              <a:rPr lang="en-US" baseline="0" dirty="0" err="1" smtClean="0"/>
              <a:t>Geoderma</a:t>
            </a:r>
            <a:r>
              <a:rPr lang="en-US" baseline="0" dirty="0" smtClean="0"/>
              <a:t> 80:1-44. </a:t>
            </a:r>
            <a:r>
              <a:rPr lang="en-US" dirty="0" smtClean="0">
                <a:effectLst/>
                <a:hlinkClick r:id="rId3"/>
              </a:rPr>
              <a:t>doi:10.1016/S0016-7061(97)00072-4</a:t>
            </a:r>
            <a:r>
              <a:rPr lang="en-US" dirty="0" smtClean="0">
                <a:effectLst/>
              </a:rPr>
              <a:t>  http://www.sciencedirect.com/science/article/pii/S0016706197000724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If you really want to </a:t>
            </a:r>
            <a:r>
              <a:rPr lang="en-US" smtClean="0">
                <a:effectLst/>
              </a:rPr>
              <a:t>nerd out http://www.ncbi.nlm.nih.gov/pmc/articles/PMC2856970/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4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F872-F565-4030-A093-CFA0390F57AA}" type="slidenum">
              <a:rPr lang="en-US"/>
              <a:pPr/>
              <a:t>26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a soil map to our fictional yards.  How well are our original samples likely to apply?</a:t>
            </a:r>
          </a:p>
        </p:txBody>
      </p:sp>
    </p:spTree>
    <p:extLst>
      <p:ext uri="{BB962C8B-B14F-4D97-AF65-F5344CB8AC3E}">
        <p14:creationId xmlns:p14="http://schemas.microsoft.com/office/powerpoint/2010/main" val="1111411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C6532-33EE-4198-B3CC-2A3CBEFBE162}" type="slidenum">
              <a:rPr lang="en-US"/>
              <a:pPr/>
              <a:t>27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answer to these questions will depend on the differences in management between the yards AND the differences in the soil map units.</a:t>
            </a:r>
          </a:p>
        </p:txBody>
      </p:sp>
    </p:spTree>
    <p:extLst>
      <p:ext uri="{BB962C8B-B14F-4D97-AF65-F5344CB8AC3E}">
        <p14:creationId xmlns:p14="http://schemas.microsoft.com/office/powerpoint/2010/main" val="357535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scientific endeavors start by asking a question:</a:t>
            </a:r>
            <a:r>
              <a:rPr lang="en-US" baseline="0" dirty="0" smtClean="0"/>
              <a:t>  sampling comes in when you try to answer that question.</a:t>
            </a:r>
          </a:p>
          <a:p>
            <a:r>
              <a:rPr lang="en-US" baseline="0" dirty="0" smtClean="0"/>
              <a:t>Since we aren’t in a physical class you can’t do all </a:t>
            </a:r>
            <a:r>
              <a:rPr lang="en-US" baseline="0" dirty="0" smtClean="0"/>
              <a:t>this – we could ask everyone.  </a:t>
            </a:r>
          </a:p>
          <a:p>
            <a:r>
              <a:rPr lang="en-US" baseline="0" dirty="0" smtClean="0"/>
              <a:t>Open </a:t>
            </a:r>
            <a:r>
              <a:rPr lang="en-US" baseline="0" dirty="0" smtClean="0"/>
              <a:t>the sampling_Excel_example1.xlsx and look at the DATA </a:t>
            </a:r>
            <a:r>
              <a:rPr lang="en-US" baseline="0" dirty="0" smtClean="0"/>
              <a:t>sheet from a previous class.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2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start with an example from Wyoming.  We had a good deal of remotely sensed information and wanted a statistical (probability based) sampling scheme.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8494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combinations of values chosen may not actually occur in the feature space (i.e. in the real world) a Latin Hypercube is constructed and then randomly selected values are chosen and checked to see if these samples meet the criteria of a Latin Hypercube. This is accomplished using an objective function and annealing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2E09F-467B-4F0D-A5D5-391ECE67B09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6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Normalized Difference Vegetation Index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NDVI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 index of plant “greenness” or photosynthetic activity, and is one of the most commonly used vegetation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26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PDF (probability density</a:t>
            </a:r>
            <a:r>
              <a:rPr lang="en-US" baseline="0" dirty="0" smtClean="0"/>
              <a:t> function) of NDVI in this watershed.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theory,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probability density function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(PDF), 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continuous random variable, is a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describes the relative likelihood for this random variable to take on a given value.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27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12C0A-5A47-40C3-95A5-E78B8DD9F362}" type="slidenum">
              <a:rPr lang="en-US" altLang="en-US"/>
              <a:pPr eaLnBrk="1" hangingPunct="1"/>
              <a:t>51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Optimum index factor</a:t>
            </a:r>
          </a:p>
        </p:txBody>
      </p:sp>
    </p:spTree>
    <p:extLst>
      <p:ext uri="{BB962C8B-B14F-4D97-AF65-F5344CB8AC3E}">
        <p14:creationId xmlns:p14="http://schemas.microsoft.com/office/powerpoint/2010/main" val="2813254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5E2B47D7-CF87-4176-8B50-18744CA23B21}" type="slidenum">
              <a:rPr lang="en-US" altLang="en-US">
                <a:latin typeface="Arial" panose="020B0604020202020204" pitchFamily="34" charset="0"/>
              </a:rPr>
              <a:pPr/>
              <a:t>64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2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B461-009B-4835-97D0-EE1FE75AA146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Taxonomically is one way, Geographically might be another. Components are used to aggregate information in NASIS.</a:t>
            </a:r>
          </a:p>
        </p:txBody>
      </p:sp>
    </p:spTree>
    <p:extLst>
      <p:ext uri="{BB962C8B-B14F-4D97-AF65-F5344CB8AC3E}">
        <p14:creationId xmlns:p14="http://schemas.microsoft.com/office/powerpoint/2010/main" val="151317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19FAF-2D13-460A-8873-B70927149D2E}" type="slidenum">
              <a:rPr lang="en-US"/>
              <a:pPr/>
              <a:t>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We’ll start by thinking about sampling – which is a little more </a:t>
            </a:r>
            <a:r>
              <a:rPr lang="en-US" dirty="0" err="1" smtClean="0"/>
              <a:t>straightfoward</a:t>
            </a:r>
            <a:r>
              <a:rPr lang="en-US" dirty="0" smtClean="0"/>
              <a:t>.  The next 5 slide are about idealized sampling – this is not done very often by soil survey; but it will help us to think about the ideal before we turn it around and apply the results of samples we already have.</a:t>
            </a:r>
          </a:p>
        </p:txBody>
      </p:sp>
    </p:spTree>
    <p:extLst>
      <p:ext uri="{BB962C8B-B14F-4D97-AF65-F5344CB8AC3E}">
        <p14:creationId xmlns:p14="http://schemas.microsoft.com/office/powerpoint/2010/main" val="100438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71774-EF34-40DE-812A-0E5D0E1CE46D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Assuming, you were randomly assigned to </a:t>
            </a:r>
            <a:r>
              <a:rPr lang="en-US" dirty="0" smtClean="0"/>
              <a:t>tables/groups</a:t>
            </a:r>
            <a:r>
              <a:rPr lang="en-US" dirty="0" smtClean="0"/>
              <a:t>. We could quiz one </a:t>
            </a:r>
            <a:r>
              <a:rPr lang="en-US" dirty="0" smtClean="0"/>
              <a:t>group/table </a:t>
            </a:r>
            <a:r>
              <a:rPr lang="en-US" dirty="0" smtClean="0"/>
              <a:t>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7684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7BFA1-B5A8-4660-BC17-366A779A394F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 dirty="0" smtClean="0"/>
              <a:t>Random - </a:t>
            </a:r>
            <a:r>
              <a:rPr lang="en-US" dirty="0" smtClean="0"/>
              <a:t>The </a:t>
            </a:r>
            <a:r>
              <a:rPr lang="en-US" dirty="0" smtClean="0"/>
              <a:t>simplest way to sample is randomly – draw names out of a </a:t>
            </a:r>
            <a:r>
              <a:rPr lang="en-US" dirty="0" smtClean="0"/>
              <a:t>hat.</a:t>
            </a:r>
            <a:endParaRPr lang="en-US" dirty="0" smtClean="0"/>
          </a:p>
          <a:p>
            <a:pPr eaLnBrk="1" hangingPunct="1"/>
            <a:r>
              <a:rPr lang="en-US" b="1" dirty="0" smtClean="0"/>
              <a:t>Systematically </a:t>
            </a:r>
            <a:r>
              <a:rPr lang="en-US" b="1" dirty="0" smtClean="0"/>
              <a:t>- </a:t>
            </a:r>
            <a:r>
              <a:rPr lang="en-US" dirty="0" smtClean="0"/>
              <a:t>list names in alphabetical order and systematically (for example, every fifth name) select a sample (this assumes that there is no relationship between the alphabetical rank and the thing we’re interested in</a:t>
            </a:r>
            <a:r>
              <a:rPr lang="en-US" dirty="0" smtClean="0"/>
              <a:t>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Cluster </a:t>
            </a:r>
            <a:r>
              <a:rPr lang="en-US" dirty="0" smtClean="0"/>
              <a:t>- Assuming you were randomly assigned to groups,</a:t>
            </a:r>
            <a:r>
              <a:rPr lang="en-US" baseline="0" dirty="0" smtClean="0"/>
              <a:t> w</a:t>
            </a:r>
            <a:r>
              <a:rPr lang="en-US" dirty="0" smtClean="0"/>
              <a:t>e could quiz one group and get a reasonable representation of the entire class. 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947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regular,</a:t>
            </a:r>
            <a:r>
              <a:rPr lang="en-US" baseline="0" dirty="0" smtClean="0"/>
              <a:t> repeating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Transects</a:t>
            </a:r>
            <a:r>
              <a:rPr lang="en-US" baseline="0" dirty="0" smtClean="0"/>
              <a:t> are a type of systematic sample.  The difficulty with transects is selecting a distance that captures the variability present and does not miss things that occur in a repeating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</a:t>
            </a:r>
            <a:r>
              <a:rPr lang="en-US" baseline="0" dirty="0" smtClean="0"/>
              <a:t> is any sampling scheme that concentrates sampling geographically.  Within a cluster, samples can be collected systematically (1), or randomly (2 and 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  <a:alpha val="55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12FC6BD2-09CF-4042-ACCA-324A340E76E3}" type="datetimeFigureOut">
              <a:rPr lang="en-US" smtClean="0"/>
              <a:pPr/>
              <a:t>2/11/2016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5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z.about.com/d/coins/1/5/Z/-/-/-/Coin-anatomy-6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0516791_A_conditioned_Latin_hypercube_sampling_algorithm_incorporating_operational_constraints" TargetMode="External"/><Relationship Id="rId2" Type="http://schemas.openxmlformats.org/officeDocument/2006/relationships/hyperlink" Target="http://www.pedometrics.org/Pedometron/Pedometron37.pdf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soils.usda.gov/technical/soil_change/index.html" TargetMode="External"/><Relationship Id="rId2" Type="http://schemas.openxmlformats.org/officeDocument/2006/relationships/hyperlink" Target="http://www.landscapetoolbox.org/mssret/MSSRET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landscapetoolbox.org/mssret/MSSRET.html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24384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351993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Systematic: Transect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441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3581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25908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752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49066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Clusters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71800" y="4343400"/>
            <a:ext cx="1219200" cy="1143000"/>
            <a:chOff x="3696" y="2688"/>
            <a:chExt cx="768" cy="720"/>
          </a:xfrm>
        </p:grpSpPr>
        <p:sp>
          <p:nvSpPr>
            <p:cNvPr id="43030" name="Rectangle 37"/>
            <p:cNvSpPr>
              <a:spLocks noChangeArrowheads="1"/>
            </p:cNvSpPr>
            <p:nvPr/>
          </p:nvSpPr>
          <p:spPr bwMode="auto">
            <a:xfrm>
              <a:off x="3696" y="2688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38"/>
            <p:cNvSpPr>
              <a:spLocks noChangeArrowheads="1"/>
            </p:cNvSpPr>
            <p:nvPr/>
          </p:nvSpPr>
          <p:spPr bwMode="auto">
            <a:xfrm>
              <a:off x="3840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39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Oval 40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Oval 41"/>
            <p:cNvSpPr>
              <a:spLocks noChangeArrowheads="1"/>
            </p:cNvSpPr>
            <p:nvPr/>
          </p:nvSpPr>
          <p:spPr bwMode="auto">
            <a:xfrm>
              <a:off x="4224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Oval 42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5867400" y="1676400"/>
            <a:ext cx="1219200" cy="1143000"/>
            <a:chOff x="4176" y="672"/>
            <a:chExt cx="768" cy="720"/>
          </a:xfrm>
        </p:grpSpPr>
        <p:sp>
          <p:nvSpPr>
            <p:cNvPr id="43026" name="Rectangle 43"/>
            <p:cNvSpPr>
              <a:spLocks noChangeArrowheads="1"/>
            </p:cNvSpPr>
            <p:nvPr/>
          </p:nvSpPr>
          <p:spPr bwMode="auto">
            <a:xfrm>
              <a:off x="4176" y="672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Oval 44"/>
            <p:cNvSpPr>
              <a:spLocks noChangeArrowheads="1"/>
            </p:cNvSpPr>
            <p:nvPr/>
          </p:nvSpPr>
          <p:spPr bwMode="auto">
            <a:xfrm>
              <a:off x="4656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Oval 45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Oval 46"/>
            <p:cNvSpPr>
              <a:spLocks noChangeArrowheads="1"/>
            </p:cNvSpPr>
            <p:nvPr/>
          </p:nvSpPr>
          <p:spPr bwMode="auto">
            <a:xfrm>
              <a:off x="4320" y="9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219200" y="990600"/>
            <a:ext cx="1219200" cy="990600"/>
            <a:chOff x="768" y="624"/>
            <a:chExt cx="768" cy="624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68" y="624"/>
              <a:ext cx="768" cy="624"/>
              <a:chOff x="768" y="624"/>
              <a:chExt cx="768" cy="624"/>
            </a:xfrm>
          </p:grpSpPr>
          <p:grpSp>
            <p:nvGrpSpPr>
              <p:cNvPr id="6" name="Group 51"/>
              <p:cNvGrpSpPr>
                <a:grpSpLocks/>
              </p:cNvGrpSpPr>
              <p:nvPr/>
            </p:nvGrpSpPr>
            <p:grpSpPr bwMode="auto">
              <a:xfrm>
                <a:off x="768" y="624"/>
                <a:ext cx="768" cy="624"/>
                <a:chOff x="768" y="624"/>
                <a:chExt cx="768" cy="624"/>
              </a:xfrm>
            </p:grpSpPr>
            <p:sp>
              <p:nvSpPr>
                <p:cNvPr id="43020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624"/>
                  <a:ext cx="768" cy="62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21" name="Line 33"/>
                <p:cNvSpPr>
                  <a:spLocks noChangeShapeType="1"/>
                </p:cNvSpPr>
                <p:nvPr/>
              </p:nvSpPr>
              <p:spPr bwMode="auto">
                <a:xfrm>
                  <a:off x="768" y="110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2" name="Line 34"/>
                <p:cNvSpPr>
                  <a:spLocks noChangeShapeType="1"/>
                </p:cNvSpPr>
                <p:nvPr/>
              </p:nvSpPr>
              <p:spPr bwMode="auto">
                <a:xfrm>
                  <a:off x="768" y="81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3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4" name="Line 36"/>
                <p:cNvSpPr>
                  <a:spLocks noChangeShapeType="1"/>
                </p:cNvSpPr>
                <p:nvPr/>
              </p:nvSpPr>
              <p:spPr bwMode="auto">
                <a:xfrm>
                  <a:off x="960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5" name="Oval 49"/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018" name="Oval 48"/>
              <p:cNvSpPr>
                <a:spLocks noChangeArrowheads="1"/>
              </p:cNvSpPr>
              <p:nvPr/>
            </p:nvSpPr>
            <p:spPr bwMode="auto">
              <a:xfrm>
                <a:off x="1296" y="768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9" name="Oval 50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6" name="Oval 47"/>
            <p:cNvSpPr>
              <a:spLocks noChangeArrowheads="1"/>
            </p:cNvSpPr>
            <p:nvPr/>
          </p:nvSpPr>
          <p:spPr bwMode="auto">
            <a:xfrm>
              <a:off x="912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750287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Transects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033" name="Oval 40"/>
          <p:cNvSpPr>
            <a:spLocks noChangeArrowheads="1"/>
          </p:cNvSpPr>
          <p:nvPr/>
        </p:nvSpPr>
        <p:spPr bwMode="auto">
          <a:xfrm>
            <a:off x="7924800" y="2895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39"/>
          <p:cNvSpPr>
            <a:spLocks noChangeArrowheads="1"/>
          </p:cNvSpPr>
          <p:nvPr/>
        </p:nvSpPr>
        <p:spPr bwMode="auto">
          <a:xfrm>
            <a:off x="7010400" y="38862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41"/>
          <p:cNvSpPr>
            <a:spLocks noChangeArrowheads="1"/>
          </p:cNvSpPr>
          <p:nvPr/>
        </p:nvSpPr>
        <p:spPr bwMode="auto">
          <a:xfrm>
            <a:off x="7543800" y="3352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42"/>
          <p:cNvSpPr>
            <a:spLocks noChangeArrowheads="1"/>
          </p:cNvSpPr>
          <p:nvPr/>
        </p:nvSpPr>
        <p:spPr bwMode="auto">
          <a:xfrm>
            <a:off x="6400800" y="4343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638800" y="4724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85800" y="4495800"/>
            <a:ext cx="1971675" cy="1727200"/>
            <a:chOff x="609600" y="4343400"/>
            <a:chExt cx="1971675" cy="1727200"/>
          </a:xfrm>
        </p:grpSpPr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62200" y="4343400"/>
              <a:ext cx="219075" cy="2032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09600" y="4800600"/>
              <a:ext cx="1590675" cy="1270000"/>
              <a:chOff x="609600" y="4800600"/>
              <a:chExt cx="1590675" cy="1270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1600200" y="5181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1"/>
              <p:cNvSpPr>
                <a:spLocks noChangeArrowheads="1"/>
              </p:cNvSpPr>
              <p:nvPr/>
            </p:nvSpPr>
            <p:spPr bwMode="auto">
              <a:xfrm>
                <a:off x="1981200" y="4800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2"/>
              <p:cNvSpPr>
                <a:spLocks noChangeArrowheads="1"/>
              </p:cNvSpPr>
              <p:nvPr/>
            </p:nvSpPr>
            <p:spPr bwMode="auto">
              <a:xfrm>
                <a:off x="1143000" y="5562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42"/>
              <p:cNvSpPr>
                <a:spLocks noChangeArrowheads="1"/>
              </p:cNvSpPr>
              <p:nvPr/>
            </p:nvSpPr>
            <p:spPr bwMode="auto">
              <a:xfrm>
                <a:off x="609600" y="58674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209800" y="609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1447800" y="1447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1828800" y="1066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76600" y="304800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A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845389" y="349073"/>
            <a:ext cx="2462967" cy="2049070"/>
          </a:xfrm>
          <a:custGeom>
            <a:avLst/>
            <a:gdLst>
              <a:gd name="connsiteX0" fmla="*/ 1449237 w 2462967"/>
              <a:gd name="connsiteY0" fmla="*/ 13236 h 2049070"/>
              <a:gd name="connsiteX1" fmla="*/ 1449237 w 2462967"/>
              <a:gd name="connsiteY1" fmla="*/ 13236 h 2049070"/>
              <a:gd name="connsiteX2" fmla="*/ 1207698 w 2462967"/>
              <a:gd name="connsiteY2" fmla="*/ 116753 h 2049070"/>
              <a:gd name="connsiteX3" fmla="*/ 1086928 w 2462967"/>
              <a:gd name="connsiteY3" fmla="*/ 185765 h 2049070"/>
              <a:gd name="connsiteX4" fmla="*/ 914400 w 2462967"/>
              <a:gd name="connsiteY4" fmla="*/ 237523 h 2049070"/>
              <a:gd name="connsiteX5" fmla="*/ 603849 w 2462967"/>
              <a:gd name="connsiteY5" fmla="*/ 358293 h 2049070"/>
              <a:gd name="connsiteX6" fmla="*/ 431320 w 2462967"/>
              <a:gd name="connsiteY6" fmla="*/ 479063 h 2049070"/>
              <a:gd name="connsiteX7" fmla="*/ 310551 w 2462967"/>
              <a:gd name="connsiteY7" fmla="*/ 599833 h 2049070"/>
              <a:gd name="connsiteX8" fmla="*/ 241539 w 2462967"/>
              <a:gd name="connsiteY8" fmla="*/ 668844 h 2049070"/>
              <a:gd name="connsiteX9" fmla="*/ 189781 w 2462967"/>
              <a:gd name="connsiteY9" fmla="*/ 720602 h 2049070"/>
              <a:gd name="connsiteX10" fmla="*/ 120769 w 2462967"/>
              <a:gd name="connsiteY10" fmla="*/ 910384 h 2049070"/>
              <a:gd name="connsiteX11" fmla="*/ 69011 w 2462967"/>
              <a:gd name="connsiteY11" fmla="*/ 962142 h 2049070"/>
              <a:gd name="connsiteX12" fmla="*/ 0 w 2462967"/>
              <a:gd name="connsiteY12" fmla="*/ 1082912 h 2049070"/>
              <a:gd name="connsiteX13" fmla="*/ 51758 w 2462967"/>
              <a:gd name="connsiteY13" fmla="*/ 1324452 h 2049070"/>
              <a:gd name="connsiteX14" fmla="*/ 172528 w 2462967"/>
              <a:gd name="connsiteY14" fmla="*/ 1445221 h 2049070"/>
              <a:gd name="connsiteX15" fmla="*/ 414068 w 2462967"/>
              <a:gd name="connsiteY15" fmla="*/ 1686761 h 2049070"/>
              <a:gd name="connsiteX16" fmla="*/ 483079 w 2462967"/>
              <a:gd name="connsiteY16" fmla="*/ 1755772 h 2049070"/>
              <a:gd name="connsiteX17" fmla="*/ 603849 w 2462967"/>
              <a:gd name="connsiteY17" fmla="*/ 1807531 h 2049070"/>
              <a:gd name="connsiteX18" fmla="*/ 897147 w 2462967"/>
              <a:gd name="connsiteY18" fmla="*/ 1928301 h 2049070"/>
              <a:gd name="connsiteX19" fmla="*/ 1086928 w 2462967"/>
              <a:gd name="connsiteY19" fmla="*/ 1997312 h 2049070"/>
              <a:gd name="connsiteX20" fmla="*/ 1259456 w 2462967"/>
              <a:gd name="connsiteY20" fmla="*/ 2049070 h 2049070"/>
              <a:gd name="connsiteX21" fmla="*/ 1932317 w 2462967"/>
              <a:gd name="connsiteY21" fmla="*/ 1997312 h 2049070"/>
              <a:gd name="connsiteX22" fmla="*/ 2104845 w 2462967"/>
              <a:gd name="connsiteY22" fmla="*/ 1876542 h 2049070"/>
              <a:gd name="connsiteX23" fmla="*/ 2173856 w 2462967"/>
              <a:gd name="connsiteY23" fmla="*/ 1824784 h 2049070"/>
              <a:gd name="connsiteX24" fmla="*/ 2225615 w 2462967"/>
              <a:gd name="connsiteY24" fmla="*/ 1755772 h 2049070"/>
              <a:gd name="connsiteX25" fmla="*/ 2346385 w 2462967"/>
              <a:gd name="connsiteY25" fmla="*/ 1635002 h 2049070"/>
              <a:gd name="connsiteX26" fmla="*/ 2363637 w 2462967"/>
              <a:gd name="connsiteY26" fmla="*/ 668844 h 2049070"/>
              <a:gd name="connsiteX27" fmla="*/ 2242868 w 2462967"/>
              <a:gd name="connsiteY27" fmla="*/ 496316 h 2049070"/>
              <a:gd name="connsiteX28" fmla="*/ 2122098 w 2462967"/>
              <a:gd name="connsiteY28" fmla="*/ 306535 h 2049070"/>
              <a:gd name="connsiteX29" fmla="*/ 2053086 w 2462967"/>
              <a:gd name="connsiteY29" fmla="*/ 254776 h 2049070"/>
              <a:gd name="connsiteX30" fmla="*/ 1932317 w 2462967"/>
              <a:gd name="connsiteY30" fmla="*/ 134006 h 2049070"/>
              <a:gd name="connsiteX31" fmla="*/ 1759788 w 2462967"/>
              <a:gd name="connsiteY31" fmla="*/ 64995 h 2049070"/>
              <a:gd name="connsiteX32" fmla="*/ 1690777 w 2462967"/>
              <a:gd name="connsiteY32" fmla="*/ 13236 h 2049070"/>
              <a:gd name="connsiteX33" fmla="*/ 1449237 w 2462967"/>
              <a:gd name="connsiteY33" fmla="*/ 13236 h 204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62967" h="2049070">
                <a:moveTo>
                  <a:pt x="1449237" y="13236"/>
                </a:moveTo>
                <a:lnTo>
                  <a:pt x="1449237" y="13236"/>
                </a:lnTo>
                <a:cubicBezTo>
                  <a:pt x="1368724" y="47742"/>
                  <a:pt x="1286785" y="79093"/>
                  <a:pt x="1207698" y="116753"/>
                </a:cubicBezTo>
                <a:cubicBezTo>
                  <a:pt x="1165836" y="136687"/>
                  <a:pt x="1129801" y="168111"/>
                  <a:pt x="1086928" y="185765"/>
                </a:cubicBezTo>
                <a:cubicBezTo>
                  <a:pt x="1031409" y="208626"/>
                  <a:pt x="969919" y="214662"/>
                  <a:pt x="914400" y="237523"/>
                </a:cubicBezTo>
                <a:cubicBezTo>
                  <a:pt x="532635" y="394721"/>
                  <a:pt x="1126950" y="215630"/>
                  <a:pt x="603849" y="358293"/>
                </a:cubicBezTo>
                <a:cubicBezTo>
                  <a:pt x="481205" y="521815"/>
                  <a:pt x="646461" y="325390"/>
                  <a:pt x="431320" y="479063"/>
                </a:cubicBezTo>
                <a:cubicBezTo>
                  <a:pt x="384993" y="512154"/>
                  <a:pt x="350808" y="559576"/>
                  <a:pt x="310551" y="599833"/>
                </a:cubicBezTo>
                <a:lnTo>
                  <a:pt x="241539" y="668844"/>
                </a:lnTo>
                <a:lnTo>
                  <a:pt x="189781" y="720602"/>
                </a:lnTo>
                <a:cubicBezTo>
                  <a:pt x="166777" y="783863"/>
                  <a:pt x="150872" y="850177"/>
                  <a:pt x="120769" y="910384"/>
                </a:cubicBezTo>
                <a:cubicBezTo>
                  <a:pt x="109857" y="932207"/>
                  <a:pt x="83003" y="942154"/>
                  <a:pt x="69011" y="962142"/>
                </a:cubicBezTo>
                <a:cubicBezTo>
                  <a:pt x="42422" y="1000126"/>
                  <a:pt x="23004" y="1042655"/>
                  <a:pt x="0" y="1082912"/>
                </a:cubicBezTo>
                <a:cubicBezTo>
                  <a:pt x="17253" y="1163425"/>
                  <a:pt x="16357" y="1250109"/>
                  <a:pt x="51758" y="1324452"/>
                </a:cubicBezTo>
                <a:cubicBezTo>
                  <a:pt x="76235" y="1375853"/>
                  <a:pt x="132271" y="1404964"/>
                  <a:pt x="172528" y="1445221"/>
                </a:cubicBezTo>
                <a:lnTo>
                  <a:pt x="414068" y="1686761"/>
                </a:lnTo>
                <a:cubicBezTo>
                  <a:pt x="437072" y="1709765"/>
                  <a:pt x="453177" y="1742957"/>
                  <a:pt x="483079" y="1755772"/>
                </a:cubicBezTo>
                <a:lnTo>
                  <a:pt x="603849" y="1807531"/>
                </a:lnTo>
                <a:cubicBezTo>
                  <a:pt x="710886" y="1950248"/>
                  <a:pt x="610668" y="1848087"/>
                  <a:pt x="897147" y="1928301"/>
                </a:cubicBezTo>
                <a:cubicBezTo>
                  <a:pt x="961967" y="1946451"/>
                  <a:pt x="1023069" y="1976026"/>
                  <a:pt x="1086928" y="1997312"/>
                </a:cubicBezTo>
                <a:cubicBezTo>
                  <a:pt x="1143888" y="2016299"/>
                  <a:pt x="1201947" y="2031817"/>
                  <a:pt x="1259456" y="2049070"/>
                </a:cubicBezTo>
                <a:cubicBezTo>
                  <a:pt x="1483743" y="2031817"/>
                  <a:pt x="1709257" y="2026407"/>
                  <a:pt x="1932317" y="1997312"/>
                </a:cubicBezTo>
                <a:cubicBezTo>
                  <a:pt x="2074609" y="1978752"/>
                  <a:pt x="2030029" y="1951358"/>
                  <a:pt x="2104845" y="1876542"/>
                </a:cubicBezTo>
                <a:cubicBezTo>
                  <a:pt x="2125178" y="1856210"/>
                  <a:pt x="2153523" y="1845117"/>
                  <a:pt x="2173856" y="1824784"/>
                </a:cubicBezTo>
                <a:cubicBezTo>
                  <a:pt x="2194189" y="1804451"/>
                  <a:pt x="2205282" y="1776105"/>
                  <a:pt x="2225615" y="1755772"/>
                </a:cubicBezTo>
                <a:cubicBezTo>
                  <a:pt x="2386642" y="1594745"/>
                  <a:pt x="2208360" y="1819035"/>
                  <a:pt x="2346385" y="1635002"/>
                </a:cubicBezTo>
                <a:cubicBezTo>
                  <a:pt x="2397829" y="1184863"/>
                  <a:pt x="2462967" y="1066163"/>
                  <a:pt x="2363637" y="668844"/>
                </a:cubicBezTo>
                <a:cubicBezTo>
                  <a:pt x="2326721" y="521179"/>
                  <a:pt x="2304152" y="583864"/>
                  <a:pt x="2242868" y="496316"/>
                </a:cubicBezTo>
                <a:cubicBezTo>
                  <a:pt x="2196936" y="430700"/>
                  <a:pt x="2178514" y="362951"/>
                  <a:pt x="2122098" y="306535"/>
                </a:cubicBezTo>
                <a:cubicBezTo>
                  <a:pt x="2101765" y="286202"/>
                  <a:pt x="2073419" y="275109"/>
                  <a:pt x="2053086" y="254776"/>
                </a:cubicBezTo>
                <a:cubicBezTo>
                  <a:pt x="1984076" y="185766"/>
                  <a:pt x="2024331" y="180013"/>
                  <a:pt x="1932317" y="134006"/>
                </a:cubicBezTo>
                <a:cubicBezTo>
                  <a:pt x="1876916" y="106306"/>
                  <a:pt x="1815189" y="92695"/>
                  <a:pt x="1759788" y="64995"/>
                </a:cubicBezTo>
                <a:cubicBezTo>
                  <a:pt x="1734069" y="52135"/>
                  <a:pt x="1719140" y="17963"/>
                  <a:pt x="1690777" y="13236"/>
                </a:cubicBezTo>
                <a:cubicBezTo>
                  <a:pt x="1611359" y="0"/>
                  <a:pt x="1489494" y="13236"/>
                  <a:pt x="1449237" y="1323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3400" y="3505200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400" y="1981200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C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-51758" y="4037162"/>
            <a:ext cx="3071003" cy="2629248"/>
          </a:xfrm>
          <a:custGeom>
            <a:avLst/>
            <a:gdLst>
              <a:gd name="connsiteX0" fmla="*/ 2829464 w 3071003"/>
              <a:gd name="connsiteY0" fmla="*/ 0 h 2629248"/>
              <a:gd name="connsiteX1" fmla="*/ 2829464 w 3071003"/>
              <a:gd name="connsiteY1" fmla="*/ 0 h 2629248"/>
              <a:gd name="connsiteX2" fmla="*/ 2346384 w 3071003"/>
              <a:gd name="connsiteY2" fmla="*/ 120770 h 2629248"/>
              <a:gd name="connsiteX3" fmla="*/ 2294626 w 3071003"/>
              <a:gd name="connsiteY3" fmla="*/ 172529 h 2629248"/>
              <a:gd name="connsiteX4" fmla="*/ 2173856 w 3071003"/>
              <a:gd name="connsiteY4" fmla="*/ 241540 h 2629248"/>
              <a:gd name="connsiteX5" fmla="*/ 1984075 w 3071003"/>
              <a:gd name="connsiteY5" fmla="*/ 293298 h 2629248"/>
              <a:gd name="connsiteX6" fmla="*/ 1690777 w 3071003"/>
              <a:gd name="connsiteY6" fmla="*/ 414068 h 2629248"/>
              <a:gd name="connsiteX7" fmla="*/ 1380226 w 3071003"/>
              <a:gd name="connsiteY7" fmla="*/ 534838 h 2629248"/>
              <a:gd name="connsiteX8" fmla="*/ 1328467 w 3071003"/>
              <a:gd name="connsiteY8" fmla="*/ 603849 h 2629248"/>
              <a:gd name="connsiteX9" fmla="*/ 1138686 w 3071003"/>
              <a:gd name="connsiteY9" fmla="*/ 724619 h 2629248"/>
              <a:gd name="connsiteX10" fmla="*/ 1086928 w 3071003"/>
              <a:gd name="connsiteY10" fmla="*/ 776378 h 2629248"/>
              <a:gd name="connsiteX11" fmla="*/ 897147 w 3071003"/>
              <a:gd name="connsiteY11" fmla="*/ 897147 h 2629248"/>
              <a:gd name="connsiteX12" fmla="*/ 845388 w 3071003"/>
              <a:gd name="connsiteY12" fmla="*/ 966159 h 2629248"/>
              <a:gd name="connsiteX13" fmla="*/ 776377 w 3071003"/>
              <a:gd name="connsiteY13" fmla="*/ 1017917 h 2629248"/>
              <a:gd name="connsiteX14" fmla="*/ 724618 w 3071003"/>
              <a:gd name="connsiteY14" fmla="*/ 1086929 h 2629248"/>
              <a:gd name="connsiteX15" fmla="*/ 534837 w 3071003"/>
              <a:gd name="connsiteY15" fmla="*/ 1207698 h 2629248"/>
              <a:gd name="connsiteX16" fmla="*/ 414067 w 3071003"/>
              <a:gd name="connsiteY16" fmla="*/ 1328468 h 2629248"/>
              <a:gd name="connsiteX17" fmla="*/ 362309 w 3071003"/>
              <a:gd name="connsiteY17" fmla="*/ 1380227 h 2629248"/>
              <a:gd name="connsiteX18" fmla="*/ 172528 w 3071003"/>
              <a:gd name="connsiteY18" fmla="*/ 1500996 h 2629248"/>
              <a:gd name="connsiteX19" fmla="*/ 120769 w 3071003"/>
              <a:gd name="connsiteY19" fmla="*/ 1621766 h 2629248"/>
              <a:gd name="connsiteX20" fmla="*/ 0 w 3071003"/>
              <a:gd name="connsiteY20" fmla="*/ 1742536 h 2629248"/>
              <a:gd name="connsiteX21" fmla="*/ 51758 w 3071003"/>
              <a:gd name="connsiteY21" fmla="*/ 2104846 h 2629248"/>
              <a:gd name="connsiteX22" fmla="*/ 224286 w 3071003"/>
              <a:gd name="connsiteY22" fmla="*/ 2346385 h 2629248"/>
              <a:gd name="connsiteX23" fmla="*/ 414067 w 3071003"/>
              <a:gd name="connsiteY23" fmla="*/ 2467155 h 2629248"/>
              <a:gd name="connsiteX24" fmla="*/ 465826 w 3071003"/>
              <a:gd name="connsiteY24" fmla="*/ 2536166 h 2629248"/>
              <a:gd name="connsiteX25" fmla="*/ 948905 w 3071003"/>
              <a:gd name="connsiteY25" fmla="*/ 2536166 h 2629248"/>
              <a:gd name="connsiteX26" fmla="*/ 1190445 w 3071003"/>
              <a:gd name="connsiteY26" fmla="*/ 2484408 h 2629248"/>
              <a:gd name="connsiteX27" fmla="*/ 1673524 w 3071003"/>
              <a:gd name="connsiteY27" fmla="*/ 2294627 h 2629248"/>
              <a:gd name="connsiteX28" fmla="*/ 1915064 w 3071003"/>
              <a:gd name="connsiteY28" fmla="*/ 2173857 h 2629248"/>
              <a:gd name="connsiteX29" fmla="*/ 2035833 w 3071003"/>
              <a:gd name="connsiteY29" fmla="*/ 2053087 h 2629248"/>
              <a:gd name="connsiteX30" fmla="*/ 2104845 w 3071003"/>
              <a:gd name="connsiteY30" fmla="*/ 2001329 h 2629248"/>
              <a:gd name="connsiteX31" fmla="*/ 2156603 w 3071003"/>
              <a:gd name="connsiteY31" fmla="*/ 1932317 h 2629248"/>
              <a:gd name="connsiteX32" fmla="*/ 2225615 w 3071003"/>
              <a:gd name="connsiteY32" fmla="*/ 1880559 h 2629248"/>
              <a:gd name="connsiteX33" fmla="*/ 2277373 w 3071003"/>
              <a:gd name="connsiteY33" fmla="*/ 1811547 h 2629248"/>
              <a:gd name="connsiteX34" fmla="*/ 2346384 w 3071003"/>
              <a:gd name="connsiteY34" fmla="*/ 1759789 h 2629248"/>
              <a:gd name="connsiteX35" fmla="*/ 2398143 w 3071003"/>
              <a:gd name="connsiteY35" fmla="*/ 1690778 h 2629248"/>
              <a:gd name="connsiteX36" fmla="*/ 2467154 w 3071003"/>
              <a:gd name="connsiteY36" fmla="*/ 1639019 h 2629248"/>
              <a:gd name="connsiteX37" fmla="*/ 2518913 w 3071003"/>
              <a:gd name="connsiteY37" fmla="*/ 1570008 h 2629248"/>
              <a:gd name="connsiteX38" fmla="*/ 2639683 w 3071003"/>
              <a:gd name="connsiteY38" fmla="*/ 1449238 h 2629248"/>
              <a:gd name="connsiteX39" fmla="*/ 2708694 w 3071003"/>
              <a:gd name="connsiteY39" fmla="*/ 1328468 h 2629248"/>
              <a:gd name="connsiteX40" fmla="*/ 2829464 w 3071003"/>
              <a:gd name="connsiteY40" fmla="*/ 1207698 h 2629248"/>
              <a:gd name="connsiteX41" fmla="*/ 2950233 w 3071003"/>
              <a:gd name="connsiteY41" fmla="*/ 966159 h 2629248"/>
              <a:gd name="connsiteX42" fmla="*/ 3001992 w 3071003"/>
              <a:gd name="connsiteY42" fmla="*/ 914400 h 2629248"/>
              <a:gd name="connsiteX43" fmla="*/ 3071003 w 3071003"/>
              <a:gd name="connsiteY43" fmla="*/ 793630 h 2629248"/>
              <a:gd name="connsiteX44" fmla="*/ 3019245 w 3071003"/>
              <a:gd name="connsiteY44" fmla="*/ 362310 h 2629248"/>
              <a:gd name="connsiteX45" fmla="*/ 2950233 w 3071003"/>
              <a:gd name="connsiteY45" fmla="*/ 310551 h 2629248"/>
              <a:gd name="connsiteX46" fmla="*/ 2898475 w 3071003"/>
              <a:gd name="connsiteY46" fmla="*/ 241540 h 2629248"/>
              <a:gd name="connsiteX47" fmla="*/ 2829464 w 3071003"/>
              <a:gd name="connsiteY47" fmla="*/ 120770 h 2629248"/>
              <a:gd name="connsiteX48" fmla="*/ 2708694 w 3071003"/>
              <a:gd name="connsiteY48" fmla="*/ 0 h 2629248"/>
              <a:gd name="connsiteX49" fmla="*/ 2708694 w 3071003"/>
              <a:gd name="connsiteY49" fmla="*/ 0 h 26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071003" h="2629248">
                <a:moveTo>
                  <a:pt x="2829464" y="0"/>
                </a:moveTo>
                <a:lnTo>
                  <a:pt x="2829464" y="0"/>
                </a:lnTo>
                <a:cubicBezTo>
                  <a:pt x="2645854" y="32402"/>
                  <a:pt x="2510147" y="38889"/>
                  <a:pt x="2346384" y="120770"/>
                </a:cubicBezTo>
                <a:cubicBezTo>
                  <a:pt x="2324561" y="131682"/>
                  <a:pt x="2314615" y="158537"/>
                  <a:pt x="2294626" y="172529"/>
                </a:cubicBezTo>
                <a:cubicBezTo>
                  <a:pt x="2256642" y="199118"/>
                  <a:pt x="2217069" y="224735"/>
                  <a:pt x="2173856" y="241540"/>
                </a:cubicBezTo>
                <a:cubicBezTo>
                  <a:pt x="2112744" y="265306"/>
                  <a:pt x="2047335" y="276045"/>
                  <a:pt x="1984075" y="293298"/>
                </a:cubicBezTo>
                <a:cubicBezTo>
                  <a:pt x="1693906" y="459110"/>
                  <a:pt x="2059573" y="262211"/>
                  <a:pt x="1690777" y="414068"/>
                </a:cubicBezTo>
                <a:cubicBezTo>
                  <a:pt x="1309012" y="571266"/>
                  <a:pt x="1903327" y="392175"/>
                  <a:pt x="1380226" y="534838"/>
                </a:cubicBezTo>
                <a:cubicBezTo>
                  <a:pt x="1362973" y="557842"/>
                  <a:pt x="1348800" y="583516"/>
                  <a:pt x="1328467" y="603849"/>
                </a:cubicBezTo>
                <a:cubicBezTo>
                  <a:pt x="1272043" y="660273"/>
                  <a:pt x="1204317" y="678677"/>
                  <a:pt x="1138686" y="724619"/>
                </a:cubicBezTo>
                <a:cubicBezTo>
                  <a:pt x="1118697" y="738611"/>
                  <a:pt x="1106917" y="762386"/>
                  <a:pt x="1086928" y="776378"/>
                </a:cubicBezTo>
                <a:cubicBezTo>
                  <a:pt x="1021307" y="822313"/>
                  <a:pt x="953566" y="840728"/>
                  <a:pt x="897147" y="897147"/>
                </a:cubicBezTo>
                <a:cubicBezTo>
                  <a:pt x="876814" y="917480"/>
                  <a:pt x="865721" y="945826"/>
                  <a:pt x="845388" y="966159"/>
                </a:cubicBezTo>
                <a:cubicBezTo>
                  <a:pt x="825055" y="986492"/>
                  <a:pt x="796710" y="997584"/>
                  <a:pt x="776377" y="1017917"/>
                </a:cubicBezTo>
                <a:cubicBezTo>
                  <a:pt x="756044" y="1038250"/>
                  <a:pt x="744951" y="1066596"/>
                  <a:pt x="724618" y="1086929"/>
                </a:cubicBezTo>
                <a:cubicBezTo>
                  <a:pt x="651922" y="1159625"/>
                  <a:pt x="626705" y="1135516"/>
                  <a:pt x="534837" y="1207698"/>
                </a:cubicBezTo>
                <a:cubicBezTo>
                  <a:pt x="490071" y="1242871"/>
                  <a:pt x="454324" y="1288211"/>
                  <a:pt x="414067" y="1328468"/>
                </a:cubicBezTo>
                <a:cubicBezTo>
                  <a:pt x="396814" y="1345721"/>
                  <a:pt x="383493" y="1368122"/>
                  <a:pt x="362309" y="1380227"/>
                </a:cubicBezTo>
                <a:cubicBezTo>
                  <a:pt x="216573" y="1463504"/>
                  <a:pt x="278632" y="1421419"/>
                  <a:pt x="172528" y="1500996"/>
                </a:cubicBezTo>
                <a:cubicBezTo>
                  <a:pt x="155275" y="1541253"/>
                  <a:pt x="146226" y="1586126"/>
                  <a:pt x="120769" y="1621766"/>
                </a:cubicBezTo>
                <a:cubicBezTo>
                  <a:pt x="87678" y="1668093"/>
                  <a:pt x="0" y="1742536"/>
                  <a:pt x="0" y="1742536"/>
                </a:cubicBezTo>
                <a:cubicBezTo>
                  <a:pt x="17253" y="1863306"/>
                  <a:pt x="26196" y="1985558"/>
                  <a:pt x="51758" y="2104846"/>
                </a:cubicBezTo>
                <a:cubicBezTo>
                  <a:pt x="78734" y="2230734"/>
                  <a:pt x="133912" y="2256011"/>
                  <a:pt x="224286" y="2346385"/>
                </a:cubicBezTo>
                <a:cubicBezTo>
                  <a:pt x="324266" y="2446365"/>
                  <a:pt x="263398" y="2402582"/>
                  <a:pt x="414067" y="2467155"/>
                </a:cubicBezTo>
                <a:cubicBezTo>
                  <a:pt x="431320" y="2490159"/>
                  <a:pt x="440107" y="2523306"/>
                  <a:pt x="465826" y="2536166"/>
                </a:cubicBezTo>
                <a:cubicBezTo>
                  <a:pt x="651990" y="2629248"/>
                  <a:pt x="741522" y="2576305"/>
                  <a:pt x="948905" y="2536166"/>
                </a:cubicBezTo>
                <a:cubicBezTo>
                  <a:pt x="1029746" y="2520519"/>
                  <a:pt x="1111154" y="2506610"/>
                  <a:pt x="1190445" y="2484408"/>
                </a:cubicBezTo>
                <a:cubicBezTo>
                  <a:pt x="1294510" y="2455270"/>
                  <a:pt x="1608691" y="2321641"/>
                  <a:pt x="1673524" y="2294627"/>
                </a:cubicBezTo>
                <a:cubicBezTo>
                  <a:pt x="1783715" y="2248714"/>
                  <a:pt x="1812581" y="2239074"/>
                  <a:pt x="1915064" y="2173857"/>
                </a:cubicBezTo>
                <a:cubicBezTo>
                  <a:pt x="2041586" y="2093343"/>
                  <a:pt x="1932315" y="2156604"/>
                  <a:pt x="2035833" y="2053087"/>
                </a:cubicBezTo>
                <a:cubicBezTo>
                  <a:pt x="2056166" y="2032754"/>
                  <a:pt x="2084512" y="2021662"/>
                  <a:pt x="2104845" y="2001329"/>
                </a:cubicBezTo>
                <a:cubicBezTo>
                  <a:pt x="2125178" y="1980996"/>
                  <a:pt x="2136270" y="1952650"/>
                  <a:pt x="2156603" y="1932317"/>
                </a:cubicBezTo>
                <a:cubicBezTo>
                  <a:pt x="2176936" y="1911984"/>
                  <a:pt x="2205282" y="1900892"/>
                  <a:pt x="2225615" y="1880559"/>
                </a:cubicBezTo>
                <a:cubicBezTo>
                  <a:pt x="2245948" y="1860226"/>
                  <a:pt x="2257040" y="1831880"/>
                  <a:pt x="2277373" y="1811547"/>
                </a:cubicBezTo>
                <a:cubicBezTo>
                  <a:pt x="2297705" y="1791214"/>
                  <a:pt x="2326051" y="1780121"/>
                  <a:pt x="2346384" y="1759789"/>
                </a:cubicBezTo>
                <a:cubicBezTo>
                  <a:pt x="2366717" y="1739456"/>
                  <a:pt x="2377810" y="1711111"/>
                  <a:pt x="2398143" y="1690778"/>
                </a:cubicBezTo>
                <a:cubicBezTo>
                  <a:pt x="2418476" y="1670445"/>
                  <a:pt x="2446821" y="1659352"/>
                  <a:pt x="2467154" y="1639019"/>
                </a:cubicBezTo>
                <a:cubicBezTo>
                  <a:pt x="2487487" y="1618686"/>
                  <a:pt x="2498580" y="1590341"/>
                  <a:pt x="2518913" y="1570008"/>
                </a:cubicBezTo>
                <a:cubicBezTo>
                  <a:pt x="2622425" y="1466496"/>
                  <a:pt x="2559173" y="1575753"/>
                  <a:pt x="2639683" y="1449238"/>
                </a:cubicBezTo>
                <a:cubicBezTo>
                  <a:pt x="2664576" y="1410121"/>
                  <a:pt x="2680048" y="1364926"/>
                  <a:pt x="2708694" y="1328468"/>
                </a:cubicBezTo>
                <a:cubicBezTo>
                  <a:pt x="2743867" y="1283702"/>
                  <a:pt x="2829464" y="1207698"/>
                  <a:pt x="2829464" y="1207698"/>
                </a:cubicBezTo>
                <a:cubicBezTo>
                  <a:pt x="2869034" y="1115367"/>
                  <a:pt x="2891730" y="1049735"/>
                  <a:pt x="2950233" y="966159"/>
                </a:cubicBezTo>
                <a:cubicBezTo>
                  <a:pt x="2964225" y="946170"/>
                  <a:pt x="2988000" y="934389"/>
                  <a:pt x="3001992" y="914400"/>
                </a:cubicBezTo>
                <a:cubicBezTo>
                  <a:pt x="3028581" y="876416"/>
                  <a:pt x="3047999" y="833887"/>
                  <a:pt x="3071003" y="793630"/>
                </a:cubicBezTo>
                <a:cubicBezTo>
                  <a:pt x="3053750" y="649857"/>
                  <a:pt x="3054365" y="502791"/>
                  <a:pt x="3019245" y="362310"/>
                </a:cubicBezTo>
                <a:cubicBezTo>
                  <a:pt x="3012271" y="334414"/>
                  <a:pt x="2970566" y="330884"/>
                  <a:pt x="2950233" y="310551"/>
                </a:cubicBezTo>
                <a:cubicBezTo>
                  <a:pt x="2929900" y="290218"/>
                  <a:pt x="2913913" y="265799"/>
                  <a:pt x="2898475" y="241540"/>
                </a:cubicBezTo>
                <a:cubicBezTo>
                  <a:pt x="2873583" y="202423"/>
                  <a:pt x="2858110" y="157228"/>
                  <a:pt x="2829464" y="120770"/>
                </a:cubicBezTo>
                <a:cubicBezTo>
                  <a:pt x="2794291" y="76004"/>
                  <a:pt x="2708694" y="0"/>
                  <a:pt x="2708694" y="0"/>
                </a:cubicBezTo>
                <a:lnTo>
                  <a:pt x="270869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82222" y="2493543"/>
            <a:ext cx="3806503" cy="3274654"/>
          </a:xfrm>
          <a:custGeom>
            <a:avLst/>
            <a:gdLst>
              <a:gd name="connsiteX0" fmla="*/ 2063967 w 3806503"/>
              <a:gd name="connsiteY0" fmla="*/ 42623 h 3274654"/>
              <a:gd name="connsiteX1" fmla="*/ 2063967 w 3806503"/>
              <a:gd name="connsiteY1" fmla="*/ 42623 h 3274654"/>
              <a:gd name="connsiteX2" fmla="*/ 1822427 w 3806503"/>
              <a:gd name="connsiteY2" fmla="*/ 146140 h 3274654"/>
              <a:gd name="connsiteX3" fmla="*/ 1770669 w 3806503"/>
              <a:gd name="connsiteY3" fmla="*/ 215151 h 3274654"/>
              <a:gd name="connsiteX4" fmla="*/ 1460118 w 3806503"/>
              <a:gd name="connsiteY4" fmla="*/ 335921 h 3274654"/>
              <a:gd name="connsiteX5" fmla="*/ 1218578 w 3806503"/>
              <a:gd name="connsiteY5" fmla="*/ 508449 h 3274654"/>
              <a:gd name="connsiteX6" fmla="*/ 1166820 w 3806503"/>
              <a:gd name="connsiteY6" fmla="*/ 577461 h 3274654"/>
              <a:gd name="connsiteX7" fmla="*/ 977038 w 3806503"/>
              <a:gd name="connsiteY7" fmla="*/ 698231 h 3274654"/>
              <a:gd name="connsiteX8" fmla="*/ 856269 w 3806503"/>
              <a:gd name="connsiteY8" fmla="*/ 819000 h 3274654"/>
              <a:gd name="connsiteX9" fmla="*/ 683740 w 3806503"/>
              <a:gd name="connsiteY9" fmla="*/ 991529 h 3274654"/>
              <a:gd name="connsiteX10" fmla="*/ 614729 w 3806503"/>
              <a:gd name="connsiteY10" fmla="*/ 1060540 h 3274654"/>
              <a:gd name="connsiteX11" fmla="*/ 562970 w 3806503"/>
              <a:gd name="connsiteY11" fmla="*/ 1112299 h 3274654"/>
              <a:gd name="connsiteX12" fmla="*/ 373189 w 3806503"/>
              <a:gd name="connsiteY12" fmla="*/ 1233068 h 3274654"/>
              <a:gd name="connsiteX13" fmla="*/ 252420 w 3806503"/>
              <a:gd name="connsiteY13" fmla="*/ 1422849 h 3274654"/>
              <a:gd name="connsiteX14" fmla="*/ 200661 w 3806503"/>
              <a:gd name="connsiteY14" fmla="*/ 1543619 h 3274654"/>
              <a:gd name="connsiteX15" fmla="*/ 131650 w 3806503"/>
              <a:gd name="connsiteY15" fmla="*/ 1595378 h 3274654"/>
              <a:gd name="connsiteX16" fmla="*/ 10880 w 3806503"/>
              <a:gd name="connsiteY16" fmla="*/ 1905929 h 3274654"/>
              <a:gd name="connsiteX17" fmla="*/ 131650 w 3806503"/>
              <a:gd name="connsiteY17" fmla="*/ 2509778 h 3274654"/>
              <a:gd name="connsiteX18" fmla="*/ 252420 w 3806503"/>
              <a:gd name="connsiteY18" fmla="*/ 2630548 h 3274654"/>
              <a:gd name="connsiteX19" fmla="*/ 304178 w 3806503"/>
              <a:gd name="connsiteY19" fmla="*/ 2682306 h 3274654"/>
              <a:gd name="connsiteX20" fmla="*/ 424948 w 3806503"/>
              <a:gd name="connsiteY20" fmla="*/ 2872087 h 3274654"/>
              <a:gd name="connsiteX21" fmla="*/ 1028797 w 3806503"/>
              <a:gd name="connsiteY21" fmla="*/ 2992857 h 3274654"/>
              <a:gd name="connsiteX22" fmla="*/ 1511876 w 3806503"/>
              <a:gd name="connsiteY22" fmla="*/ 3044615 h 3274654"/>
              <a:gd name="connsiteX23" fmla="*/ 2667816 w 3806503"/>
              <a:gd name="connsiteY23" fmla="*/ 3044615 h 3274654"/>
              <a:gd name="connsiteX24" fmla="*/ 2719574 w 3806503"/>
              <a:gd name="connsiteY24" fmla="*/ 3113627 h 3274654"/>
              <a:gd name="connsiteX25" fmla="*/ 2840344 w 3806503"/>
              <a:gd name="connsiteY25" fmla="*/ 3234397 h 3274654"/>
              <a:gd name="connsiteX26" fmla="*/ 3081884 w 3806503"/>
              <a:gd name="connsiteY26" fmla="*/ 3113627 h 3274654"/>
              <a:gd name="connsiteX27" fmla="*/ 3150895 w 3806503"/>
              <a:gd name="connsiteY27" fmla="*/ 3061868 h 3274654"/>
              <a:gd name="connsiteX28" fmla="*/ 3202653 w 3806503"/>
              <a:gd name="connsiteY28" fmla="*/ 2992857 h 3274654"/>
              <a:gd name="connsiteX29" fmla="*/ 3271665 w 3806503"/>
              <a:gd name="connsiteY29" fmla="*/ 2941099 h 3274654"/>
              <a:gd name="connsiteX30" fmla="*/ 3392435 w 3806503"/>
              <a:gd name="connsiteY30" fmla="*/ 2820329 h 3274654"/>
              <a:gd name="connsiteX31" fmla="*/ 3444193 w 3806503"/>
              <a:gd name="connsiteY31" fmla="*/ 2630548 h 3274654"/>
              <a:gd name="connsiteX32" fmla="*/ 3513204 w 3806503"/>
              <a:gd name="connsiteY32" fmla="*/ 2509778 h 3274654"/>
              <a:gd name="connsiteX33" fmla="*/ 3564963 w 3806503"/>
              <a:gd name="connsiteY33" fmla="*/ 2095710 h 3274654"/>
              <a:gd name="connsiteX34" fmla="*/ 3633974 w 3806503"/>
              <a:gd name="connsiteY34" fmla="*/ 1974940 h 3274654"/>
              <a:gd name="connsiteX35" fmla="*/ 3685733 w 3806503"/>
              <a:gd name="connsiteY35" fmla="*/ 1854170 h 3274654"/>
              <a:gd name="connsiteX36" fmla="*/ 3806503 w 3806503"/>
              <a:gd name="connsiteY36" fmla="*/ 1733400 h 3274654"/>
              <a:gd name="connsiteX37" fmla="*/ 3754744 w 3806503"/>
              <a:gd name="connsiteY37" fmla="*/ 1422849 h 3274654"/>
              <a:gd name="connsiteX38" fmla="*/ 3702986 w 3806503"/>
              <a:gd name="connsiteY38" fmla="*/ 404932 h 3274654"/>
              <a:gd name="connsiteX39" fmla="*/ 3461446 w 3806503"/>
              <a:gd name="connsiteY39" fmla="*/ 284163 h 3274654"/>
              <a:gd name="connsiteX40" fmla="*/ 3340676 w 3806503"/>
              <a:gd name="connsiteY40" fmla="*/ 215151 h 3274654"/>
              <a:gd name="connsiteX41" fmla="*/ 3150895 w 3806503"/>
              <a:gd name="connsiteY41" fmla="*/ 163393 h 3274654"/>
              <a:gd name="connsiteX42" fmla="*/ 2788586 w 3806503"/>
              <a:gd name="connsiteY42" fmla="*/ 42623 h 3274654"/>
              <a:gd name="connsiteX43" fmla="*/ 1943197 w 3806503"/>
              <a:gd name="connsiteY43" fmla="*/ 94382 h 3274654"/>
              <a:gd name="connsiteX44" fmla="*/ 1891438 w 3806503"/>
              <a:gd name="connsiteY44" fmla="*/ 94382 h 32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806503" h="3274654">
                <a:moveTo>
                  <a:pt x="2063967" y="42623"/>
                </a:moveTo>
                <a:lnTo>
                  <a:pt x="2063967" y="42623"/>
                </a:lnTo>
                <a:cubicBezTo>
                  <a:pt x="1951183" y="76458"/>
                  <a:pt x="1897669" y="70898"/>
                  <a:pt x="1822427" y="146140"/>
                </a:cubicBezTo>
                <a:cubicBezTo>
                  <a:pt x="1802094" y="166473"/>
                  <a:pt x="1794226" y="198661"/>
                  <a:pt x="1770669" y="215151"/>
                </a:cubicBezTo>
                <a:cubicBezTo>
                  <a:pt x="1735408" y="239834"/>
                  <a:pt x="1464553" y="334308"/>
                  <a:pt x="1460118" y="335921"/>
                </a:cubicBezTo>
                <a:cubicBezTo>
                  <a:pt x="1308378" y="487661"/>
                  <a:pt x="1391676" y="434265"/>
                  <a:pt x="1218578" y="508449"/>
                </a:cubicBezTo>
                <a:cubicBezTo>
                  <a:pt x="1201325" y="531453"/>
                  <a:pt x="1187153" y="557128"/>
                  <a:pt x="1166820" y="577461"/>
                </a:cubicBezTo>
                <a:cubicBezTo>
                  <a:pt x="1094131" y="650150"/>
                  <a:pt x="1068892" y="626060"/>
                  <a:pt x="977038" y="698231"/>
                </a:cubicBezTo>
                <a:cubicBezTo>
                  <a:pt x="932272" y="733404"/>
                  <a:pt x="896525" y="778744"/>
                  <a:pt x="856269" y="819000"/>
                </a:cubicBezTo>
                <a:lnTo>
                  <a:pt x="683740" y="991529"/>
                </a:lnTo>
                <a:lnTo>
                  <a:pt x="614729" y="1060540"/>
                </a:lnTo>
                <a:cubicBezTo>
                  <a:pt x="597476" y="1077793"/>
                  <a:pt x="584155" y="1100193"/>
                  <a:pt x="562970" y="1112299"/>
                </a:cubicBezTo>
                <a:cubicBezTo>
                  <a:pt x="517042" y="1138544"/>
                  <a:pt x="417395" y="1188862"/>
                  <a:pt x="373189" y="1233068"/>
                </a:cubicBezTo>
                <a:cubicBezTo>
                  <a:pt x="333052" y="1273205"/>
                  <a:pt x="272104" y="1383482"/>
                  <a:pt x="252420" y="1422849"/>
                </a:cubicBezTo>
                <a:cubicBezTo>
                  <a:pt x="232833" y="1462023"/>
                  <a:pt x="225777" y="1507738"/>
                  <a:pt x="200661" y="1543619"/>
                </a:cubicBezTo>
                <a:cubicBezTo>
                  <a:pt x="184171" y="1567176"/>
                  <a:pt x="154654" y="1578125"/>
                  <a:pt x="131650" y="1595378"/>
                </a:cubicBezTo>
                <a:cubicBezTo>
                  <a:pt x="107396" y="1651971"/>
                  <a:pt x="11834" y="1868709"/>
                  <a:pt x="10880" y="1905929"/>
                </a:cubicBezTo>
                <a:cubicBezTo>
                  <a:pt x="5714" y="2107390"/>
                  <a:pt x="0" y="2342224"/>
                  <a:pt x="131650" y="2509778"/>
                </a:cubicBezTo>
                <a:cubicBezTo>
                  <a:pt x="166824" y="2554544"/>
                  <a:pt x="212163" y="2590291"/>
                  <a:pt x="252420" y="2630548"/>
                </a:cubicBezTo>
                <a:cubicBezTo>
                  <a:pt x="269673" y="2647801"/>
                  <a:pt x="292073" y="2661122"/>
                  <a:pt x="304178" y="2682306"/>
                </a:cubicBezTo>
                <a:cubicBezTo>
                  <a:pt x="310061" y="2692601"/>
                  <a:pt x="393367" y="2849981"/>
                  <a:pt x="424948" y="2872087"/>
                </a:cubicBezTo>
                <a:cubicBezTo>
                  <a:pt x="563242" y="2968893"/>
                  <a:pt x="992539" y="2988325"/>
                  <a:pt x="1028797" y="2992857"/>
                </a:cubicBezTo>
                <a:cubicBezTo>
                  <a:pt x="1189494" y="3012944"/>
                  <a:pt x="1350850" y="3027362"/>
                  <a:pt x="1511876" y="3044615"/>
                </a:cubicBezTo>
                <a:cubicBezTo>
                  <a:pt x="1926590" y="3014993"/>
                  <a:pt x="2267755" y="2944599"/>
                  <a:pt x="2667816" y="3044615"/>
                </a:cubicBezTo>
                <a:cubicBezTo>
                  <a:pt x="2695712" y="3051589"/>
                  <a:pt x="2699241" y="3093294"/>
                  <a:pt x="2719574" y="3113627"/>
                </a:cubicBezTo>
                <a:cubicBezTo>
                  <a:pt x="2880601" y="3274654"/>
                  <a:pt x="2702323" y="3050365"/>
                  <a:pt x="2840344" y="3234397"/>
                </a:cubicBezTo>
                <a:cubicBezTo>
                  <a:pt x="2956850" y="3184465"/>
                  <a:pt x="2972715" y="3183098"/>
                  <a:pt x="3081884" y="3113627"/>
                </a:cubicBezTo>
                <a:cubicBezTo>
                  <a:pt x="3106143" y="3098189"/>
                  <a:pt x="3130562" y="3082201"/>
                  <a:pt x="3150895" y="3061868"/>
                </a:cubicBezTo>
                <a:cubicBezTo>
                  <a:pt x="3171227" y="3041535"/>
                  <a:pt x="3182320" y="3013189"/>
                  <a:pt x="3202653" y="2992857"/>
                </a:cubicBezTo>
                <a:cubicBezTo>
                  <a:pt x="3222986" y="2972524"/>
                  <a:pt x="3251332" y="2961432"/>
                  <a:pt x="3271665" y="2941099"/>
                </a:cubicBezTo>
                <a:cubicBezTo>
                  <a:pt x="3432692" y="2780072"/>
                  <a:pt x="3208403" y="2958350"/>
                  <a:pt x="3392435" y="2820329"/>
                </a:cubicBezTo>
                <a:cubicBezTo>
                  <a:pt x="3409688" y="2757069"/>
                  <a:pt x="3420427" y="2691660"/>
                  <a:pt x="3444193" y="2630548"/>
                </a:cubicBezTo>
                <a:cubicBezTo>
                  <a:pt x="3460998" y="2587335"/>
                  <a:pt x="3502991" y="2555005"/>
                  <a:pt x="3513204" y="2509778"/>
                </a:cubicBezTo>
                <a:cubicBezTo>
                  <a:pt x="3543842" y="2374097"/>
                  <a:pt x="3534325" y="2231391"/>
                  <a:pt x="3564963" y="2095710"/>
                </a:cubicBezTo>
                <a:cubicBezTo>
                  <a:pt x="3575176" y="2050483"/>
                  <a:pt x="3613239" y="2016411"/>
                  <a:pt x="3633974" y="1974940"/>
                </a:cubicBezTo>
                <a:cubicBezTo>
                  <a:pt x="3653561" y="1935766"/>
                  <a:pt x="3660276" y="1889810"/>
                  <a:pt x="3685733" y="1854170"/>
                </a:cubicBezTo>
                <a:cubicBezTo>
                  <a:pt x="3718824" y="1807843"/>
                  <a:pt x="3806503" y="1733400"/>
                  <a:pt x="3806503" y="1733400"/>
                </a:cubicBezTo>
                <a:cubicBezTo>
                  <a:pt x="3789250" y="1629883"/>
                  <a:pt x="3762897" y="1527477"/>
                  <a:pt x="3754744" y="1422849"/>
                </a:cubicBezTo>
                <a:cubicBezTo>
                  <a:pt x="3728350" y="1084132"/>
                  <a:pt x="3740505" y="742598"/>
                  <a:pt x="3702986" y="404932"/>
                </a:cubicBezTo>
                <a:cubicBezTo>
                  <a:pt x="3693915" y="323294"/>
                  <a:pt x="3476151" y="290218"/>
                  <a:pt x="3461446" y="284163"/>
                </a:cubicBezTo>
                <a:cubicBezTo>
                  <a:pt x="3418573" y="266509"/>
                  <a:pt x="3383889" y="231956"/>
                  <a:pt x="3340676" y="215151"/>
                </a:cubicBezTo>
                <a:cubicBezTo>
                  <a:pt x="3279564" y="191385"/>
                  <a:pt x="3213101" y="184128"/>
                  <a:pt x="3150895" y="163393"/>
                </a:cubicBezTo>
                <a:cubicBezTo>
                  <a:pt x="2660713" y="0"/>
                  <a:pt x="3309951" y="184815"/>
                  <a:pt x="2788586" y="42623"/>
                </a:cubicBezTo>
                <a:cubicBezTo>
                  <a:pt x="2069914" y="99361"/>
                  <a:pt x="2352194" y="94382"/>
                  <a:pt x="1943197" y="94382"/>
                </a:cubicBezTo>
                <a:lnTo>
                  <a:pt x="1891438" y="9438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9050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488306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Randomly: Stratified Random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19050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1905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1828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5867400" y="3657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3581400" y="4343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5181600" y="2743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1219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Oval 50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7239000" y="3733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Why do I keep using the word random?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2438400"/>
            <a:ext cx="5160387" cy="646331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randomness avoids bias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486400" y="1219200"/>
            <a:ext cx="34290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Bias: </a:t>
            </a:r>
            <a:r>
              <a:rPr lang="en-US" dirty="0" smtClean="0">
                <a:solidFill>
                  <a:srgbClr val="FF3300"/>
                </a:solidFill>
              </a:rPr>
              <a:t>tendency </a:t>
            </a:r>
            <a:r>
              <a:rPr lang="en-US" dirty="0">
                <a:solidFill>
                  <a:srgbClr val="FF3300"/>
                </a:solidFill>
              </a:rPr>
              <a:t>or preference that interferes with the ability to be impartial or objective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3380601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Examples of Bias in soil sampling..?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4910137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taking all your samples no more than 10 feet from a road.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build="allAtOnce" animBg="1"/>
      <p:bldP spid="86022" grpId="0" animBg="1"/>
      <p:bldP spid="860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A note on bias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29200"/>
          </a:xfrm>
        </p:spPr>
        <p:txBody>
          <a:bodyPr/>
          <a:lstStyle/>
          <a:p>
            <a:r>
              <a:rPr lang="en-US" dirty="0" smtClean="0"/>
              <a:t>Bias isn’t all bad</a:t>
            </a:r>
          </a:p>
          <a:p>
            <a:pPr lvl="1"/>
            <a:r>
              <a:rPr lang="en-US" dirty="0" smtClean="0"/>
              <a:t>When we direct samples to an area to capture the variability</a:t>
            </a:r>
          </a:p>
          <a:p>
            <a:pPr lvl="1"/>
            <a:r>
              <a:rPr lang="en-US" dirty="0" smtClean="0"/>
              <a:t>This is </a:t>
            </a:r>
            <a:r>
              <a:rPr lang="en-US" u="sng" dirty="0" smtClean="0"/>
              <a:t>model directed sampling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However……….. we need to be careful, documenting the how and why</a:t>
            </a:r>
          </a:p>
          <a:p>
            <a:pPr lvl="1"/>
            <a:r>
              <a:rPr lang="en-US" dirty="0" smtClean="0"/>
              <a:t>GIS can help with this a lot</a:t>
            </a:r>
          </a:p>
          <a:p>
            <a:pPr lvl="1"/>
            <a:r>
              <a:rPr lang="en-US" dirty="0" smtClean="0"/>
              <a:t>How representative is that area you directed your sampling towards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609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The other side of the coin</a:t>
            </a:r>
          </a:p>
        </p:txBody>
      </p:sp>
      <p:pic>
        <p:nvPicPr>
          <p:cNvPr id="45059" name="Picture 5" descr="MCBS000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2286000" y="40386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5105400" y="16764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conceptual space (or population)  to which the results of a study can be applied (or the population to which statistical inferences can be made)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What will the inference space of our class questions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800" smtClean="0"/>
          </a:p>
          <a:p>
            <a:pPr eaLnBrk="1" hangingPunct="1"/>
            <a:r>
              <a:rPr lang="en-US" smtClean="0"/>
              <a:t>We want to be right</a:t>
            </a:r>
          </a:p>
          <a:p>
            <a:pPr lvl="1" eaLnBrk="1" hangingPunct="1"/>
            <a:r>
              <a:rPr lang="en-US" smtClean="0"/>
              <a:t>Match data to the appropriate soils or conditions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We want to be efficient</a:t>
            </a:r>
          </a:p>
          <a:p>
            <a:pPr lvl="1" eaLnBrk="1" hangingPunct="1"/>
            <a:r>
              <a:rPr lang="en-US" smtClean="0"/>
              <a:t>We have limited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and Inference Space go hand in hand:</a:t>
            </a:r>
          </a:p>
          <a:p>
            <a:pPr eaLnBrk="1" hangingPunct="1"/>
            <a:r>
              <a:rPr lang="en-US" smtClean="0"/>
              <a:t>You need to sample an area</a:t>
            </a:r>
          </a:p>
          <a:p>
            <a:pPr lvl="1" eaLnBrk="1" hangingPunct="1"/>
            <a:r>
              <a:rPr lang="en-US" smtClean="0"/>
              <a:t>Where do you sample to ensure that it represents an area or condition well?</a:t>
            </a:r>
          </a:p>
          <a:p>
            <a:pPr eaLnBrk="1" hangingPunct="1"/>
            <a:r>
              <a:rPr lang="en-US" smtClean="0"/>
              <a:t>You may already have samples</a:t>
            </a:r>
          </a:p>
          <a:p>
            <a:pPr lvl="1" eaLnBrk="1" hangingPunct="1"/>
            <a:r>
              <a:rPr lang="en-US" smtClean="0"/>
              <a:t>What do the properties of those samples represent?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If we were in class we might</a:t>
            </a:r>
            <a:endParaRPr lang="en-US" dirty="0" smtClean="0"/>
          </a:p>
          <a:p>
            <a:pPr lvl="2"/>
            <a:r>
              <a:rPr lang="en-US" dirty="0" smtClean="0"/>
              <a:t>Stand </a:t>
            </a:r>
            <a:r>
              <a:rPr lang="en-US" dirty="0" smtClean="0"/>
              <a:t>up</a:t>
            </a:r>
            <a:endParaRPr lang="en-US" dirty="0" smtClean="0"/>
          </a:p>
          <a:p>
            <a:pPr lvl="2"/>
            <a:r>
              <a:rPr lang="en-US" dirty="0" smtClean="0"/>
              <a:t>Look around</a:t>
            </a:r>
          </a:p>
          <a:p>
            <a:pPr lvl="2"/>
            <a:r>
              <a:rPr lang="en-US" dirty="0" smtClean="0"/>
              <a:t>And think</a:t>
            </a:r>
            <a:r>
              <a:rPr lang="en-US" dirty="0" smtClean="0"/>
              <a:t>………….</a:t>
            </a:r>
          </a:p>
          <a:p>
            <a:pPr lvl="1"/>
            <a:r>
              <a:rPr lang="en-US" dirty="0" smtClean="0"/>
              <a:t>We can’t see the rest of the class, so what do we do?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4288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Let’s start by asking a question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 (in inches)?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Yard A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D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C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B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1371600" y="57531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Inference Space:  entire neighborhood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1371600"/>
            <a:ext cx="4267200" cy="4114800"/>
            <a:chOff x="1248" y="864"/>
            <a:chExt cx="2688" cy="259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48" y="864"/>
              <a:ext cx="2688" cy="1920"/>
              <a:chOff x="1248" y="864"/>
              <a:chExt cx="2688" cy="1920"/>
            </a:xfrm>
          </p:grpSpPr>
          <p:sp>
            <p:nvSpPr>
              <p:cNvPr id="53257" name="AutoShape 9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8" name="AutoShape 10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9" name="AutoShape 11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0" name="AutoShape 12"/>
              <p:cNvSpPr>
                <a:spLocks noChangeArrowheads="1"/>
              </p:cNvSpPr>
              <p:nvPr/>
            </p:nvSpPr>
            <p:spPr bwMode="auto">
              <a:xfrm>
                <a:off x="3744" y="110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1" name="AutoShape 1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2" name="AutoShape 14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263" name="AutoShape 1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7400" y="1295400"/>
            <a:ext cx="2362200" cy="1828800"/>
            <a:chOff x="1248" y="816"/>
            <a:chExt cx="1488" cy="1152"/>
          </a:xfrm>
        </p:grpSpPr>
        <p:sp>
          <p:nvSpPr>
            <p:cNvPr id="53265" name="AutoShape 17"/>
            <p:cNvSpPr>
              <a:spLocks noChangeArrowheads="1"/>
            </p:cNvSpPr>
            <p:nvPr/>
          </p:nvSpPr>
          <p:spPr bwMode="auto">
            <a:xfrm>
              <a:off x="1248" y="86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6" name="AutoShape 18"/>
            <p:cNvSpPr>
              <a:spLocks noChangeArrowheads="1"/>
            </p:cNvSpPr>
            <p:nvPr/>
          </p:nvSpPr>
          <p:spPr bwMode="auto">
            <a:xfrm>
              <a:off x="2592" y="18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7" name="AutoShape 19"/>
            <p:cNvSpPr>
              <a:spLocks noChangeArrowheads="1"/>
            </p:cNvSpPr>
            <p:nvPr/>
          </p:nvSpPr>
          <p:spPr bwMode="auto">
            <a:xfrm>
              <a:off x="1248" y="182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8" name="AutoShape 20"/>
            <p:cNvSpPr>
              <a:spLocks noChangeArrowheads="1"/>
            </p:cNvSpPr>
            <p:nvPr/>
          </p:nvSpPr>
          <p:spPr bwMode="auto">
            <a:xfrm>
              <a:off x="2640" y="8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9" name="AutoShape 21"/>
            <p:cNvSpPr>
              <a:spLocks noChangeArrowheads="1"/>
            </p:cNvSpPr>
            <p:nvPr/>
          </p:nvSpPr>
          <p:spPr bwMode="auto">
            <a:xfrm>
              <a:off x="1920" y="105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0" name="AutoShape 22"/>
            <p:cNvSpPr>
              <a:spLocks noChangeArrowheads="1"/>
            </p:cNvSpPr>
            <p:nvPr/>
          </p:nvSpPr>
          <p:spPr bwMode="auto">
            <a:xfrm>
              <a:off x="2448" y="129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1" name="AutoShape 23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76200" y="323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 A</a:t>
            </a: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1600200" y="53387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Yards C and D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981200" y="3733800"/>
            <a:ext cx="4343400" cy="1752600"/>
            <a:chOff x="1248" y="2352"/>
            <a:chExt cx="2736" cy="1104"/>
          </a:xfrm>
        </p:grpSpPr>
        <p:sp>
          <p:nvSpPr>
            <p:cNvPr id="53275" name="AutoShape 27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6" name="AutoShape 28"/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7" name="AutoShape 29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8" name="AutoShape 30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9" name="AutoShape 31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80" name="AutoShape 32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1376362" y="-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Example:  a neighborhood with 4 yards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72" grpId="0"/>
      <p:bldP spid="53272" grpId="1"/>
      <p:bldP spid="53273" grpId="0"/>
      <p:bldP spid="532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048000" y="1143000"/>
            <a:ext cx="4435475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Are yards a good way to define this population?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048000" y="2133600"/>
            <a:ext cx="4892675" cy="11287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Yards likely account for management differences.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038600" y="4038600"/>
            <a:ext cx="4892675" cy="131127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What don’t they account for?</a:t>
            </a:r>
          </a:p>
          <a:p>
            <a:endParaRPr lang="en-US" sz="2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5" grpId="0" build="allAtOnce" animBg="1"/>
      <p:bldP spid="61447" grpId="0" build="allAtOnce" animBg="1"/>
      <p:bldP spid="61446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143000" y="3657600"/>
            <a:ext cx="6934200" cy="233910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This serves us well for mapping, but when we’re using the data for other purposes we need to think about how samples were selected and what that means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Model Directed Sampling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143000" y="2057400"/>
            <a:ext cx="6934200" cy="1676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Typically, we use our soil forming model to determine where to sample. </a:t>
            </a:r>
            <a:r>
              <a:rPr lang="en-US" sz="2800" dirty="0">
                <a:solidFill>
                  <a:srgbClr val="FFFF00"/>
                </a:solidFill>
              </a:rPr>
              <a:t>(sometimes called purposive sampling)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2362200"/>
            <a:ext cx="7086600" cy="2062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type of sampling needs to be well documented – what model was used, why was a sample collected in that location…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animBg="1"/>
      <p:bldP spid="5223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based vs. Model </a:t>
            </a:r>
            <a:r>
              <a:rPr lang="en-US" dirty="0" smtClean="0"/>
              <a:t>based</a:t>
            </a:r>
            <a:br>
              <a:rPr lang="en-US" dirty="0" smtClean="0"/>
            </a:br>
            <a:r>
              <a:rPr lang="en-US" smtClean="0"/>
              <a:t>Sample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based – uses inference</a:t>
            </a:r>
          </a:p>
          <a:p>
            <a:pPr lvl="1"/>
            <a:r>
              <a:rPr lang="en-US" dirty="0" smtClean="0"/>
              <a:t>Samples must have a random </a:t>
            </a:r>
            <a:r>
              <a:rPr lang="en-US" dirty="0" smtClean="0"/>
              <a:t>component (stochasticity)</a:t>
            </a:r>
            <a:endParaRPr lang="en-US" dirty="0" smtClean="0"/>
          </a:p>
          <a:p>
            <a:pPr lvl="1"/>
            <a:r>
              <a:rPr lang="en-US" dirty="0" smtClean="0"/>
              <a:t>Samples within a map unit can be used to characterize the entire map unit</a:t>
            </a:r>
          </a:p>
          <a:p>
            <a:r>
              <a:rPr lang="en-US" dirty="0" smtClean="0"/>
              <a:t>Model based – assumes the underlying structure is understood</a:t>
            </a:r>
          </a:p>
          <a:p>
            <a:pPr lvl="1"/>
            <a:r>
              <a:rPr lang="en-US" dirty="0" smtClean="0"/>
              <a:t>Samples need not be </a:t>
            </a:r>
            <a:r>
              <a:rPr lang="en-US" dirty="0" smtClean="0"/>
              <a:t>random</a:t>
            </a:r>
          </a:p>
          <a:p>
            <a:pPr lvl="1"/>
            <a:r>
              <a:rPr lang="en-US" dirty="0" smtClean="0"/>
              <a:t>Adhere to and inform a 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8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A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D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C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B</a:t>
            </a:r>
          </a:p>
        </p:txBody>
      </p:sp>
      <p:sp>
        <p:nvSpPr>
          <p:cNvPr id="62470" name="Freeform 6"/>
          <p:cNvSpPr>
            <a:spLocks/>
          </p:cNvSpPr>
          <p:nvPr/>
        </p:nvSpPr>
        <p:spPr bwMode="auto">
          <a:xfrm>
            <a:off x="4876800" y="1143000"/>
            <a:ext cx="2514600" cy="4572000"/>
          </a:xfrm>
          <a:custGeom>
            <a:avLst/>
            <a:gdLst>
              <a:gd name="T0" fmla="*/ 0 w 1248"/>
              <a:gd name="T1" fmla="*/ 0 h 912"/>
              <a:gd name="T2" fmla="*/ 768 w 1248"/>
              <a:gd name="T3" fmla="*/ 144 h 912"/>
              <a:gd name="T4" fmla="*/ 1104 w 1248"/>
              <a:gd name="T5" fmla="*/ 576 h 912"/>
              <a:gd name="T6" fmla="*/ 1248 w 1248"/>
              <a:gd name="T7" fmla="*/ 912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912"/>
              <a:gd name="T14" fmla="*/ 1248 w 124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912">
                <a:moveTo>
                  <a:pt x="0" y="0"/>
                </a:moveTo>
                <a:cubicBezTo>
                  <a:pt x="292" y="24"/>
                  <a:pt x="584" y="48"/>
                  <a:pt x="768" y="144"/>
                </a:cubicBezTo>
                <a:cubicBezTo>
                  <a:pt x="952" y="240"/>
                  <a:pt x="1024" y="448"/>
                  <a:pt x="1104" y="576"/>
                </a:cubicBezTo>
                <a:cubicBezTo>
                  <a:pt x="1184" y="704"/>
                  <a:pt x="1216" y="808"/>
                  <a:pt x="1248" y="91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1" name="Freeform 7"/>
          <p:cNvSpPr>
            <a:spLocks/>
          </p:cNvSpPr>
          <p:nvPr/>
        </p:nvSpPr>
        <p:spPr bwMode="auto">
          <a:xfrm>
            <a:off x="2679700" y="2552700"/>
            <a:ext cx="2425700" cy="2336800"/>
          </a:xfrm>
          <a:custGeom>
            <a:avLst/>
            <a:gdLst>
              <a:gd name="T0" fmla="*/ 136 w 2408"/>
              <a:gd name="T1" fmla="*/ 984 h 1472"/>
              <a:gd name="T2" fmla="*/ 40 w 2408"/>
              <a:gd name="T3" fmla="*/ 792 h 1472"/>
              <a:gd name="T4" fmla="*/ 136 w 2408"/>
              <a:gd name="T5" fmla="*/ 264 h 1472"/>
              <a:gd name="T6" fmla="*/ 856 w 2408"/>
              <a:gd name="T7" fmla="*/ 24 h 1472"/>
              <a:gd name="T8" fmla="*/ 1288 w 2408"/>
              <a:gd name="T9" fmla="*/ 408 h 1472"/>
              <a:gd name="T10" fmla="*/ 1672 w 2408"/>
              <a:gd name="T11" fmla="*/ 504 h 1472"/>
              <a:gd name="T12" fmla="*/ 2104 w 2408"/>
              <a:gd name="T13" fmla="*/ 504 h 1472"/>
              <a:gd name="T14" fmla="*/ 2392 w 2408"/>
              <a:gd name="T15" fmla="*/ 840 h 1472"/>
              <a:gd name="T16" fmla="*/ 2200 w 2408"/>
              <a:gd name="T17" fmla="*/ 1320 h 1472"/>
              <a:gd name="T18" fmla="*/ 1720 w 2408"/>
              <a:gd name="T19" fmla="*/ 1416 h 1472"/>
              <a:gd name="T20" fmla="*/ 1240 w 2408"/>
              <a:gd name="T21" fmla="*/ 1464 h 1472"/>
              <a:gd name="T22" fmla="*/ 760 w 2408"/>
              <a:gd name="T23" fmla="*/ 1368 h 1472"/>
              <a:gd name="T24" fmla="*/ 136 w 2408"/>
              <a:gd name="T25" fmla="*/ 984 h 14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8"/>
              <a:gd name="T40" fmla="*/ 0 h 1472"/>
              <a:gd name="T41" fmla="*/ 2408 w 2408"/>
              <a:gd name="T42" fmla="*/ 1472 h 14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8" h="1472">
                <a:moveTo>
                  <a:pt x="136" y="984"/>
                </a:moveTo>
                <a:cubicBezTo>
                  <a:pt x="16" y="888"/>
                  <a:pt x="40" y="912"/>
                  <a:pt x="40" y="792"/>
                </a:cubicBezTo>
                <a:cubicBezTo>
                  <a:pt x="40" y="672"/>
                  <a:pt x="0" y="392"/>
                  <a:pt x="136" y="264"/>
                </a:cubicBezTo>
                <a:cubicBezTo>
                  <a:pt x="272" y="136"/>
                  <a:pt x="664" y="0"/>
                  <a:pt x="856" y="24"/>
                </a:cubicBezTo>
                <a:cubicBezTo>
                  <a:pt x="1048" y="48"/>
                  <a:pt x="1152" y="328"/>
                  <a:pt x="1288" y="408"/>
                </a:cubicBezTo>
                <a:cubicBezTo>
                  <a:pt x="1424" y="488"/>
                  <a:pt x="1536" y="488"/>
                  <a:pt x="1672" y="504"/>
                </a:cubicBezTo>
                <a:cubicBezTo>
                  <a:pt x="1808" y="520"/>
                  <a:pt x="1984" y="448"/>
                  <a:pt x="2104" y="504"/>
                </a:cubicBezTo>
                <a:cubicBezTo>
                  <a:pt x="2224" y="560"/>
                  <a:pt x="2376" y="704"/>
                  <a:pt x="2392" y="840"/>
                </a:cubicBezTo>
                <a:cubicBezTo>
                  <a:pt x="2408" y="976"/>
                  <a:pt x="2312" y="1224"/>
                  <a:pt x="2200" y="1320"/>
                </a:cubicBezTo>
                <a:cubicBezTo>
                  <a:pt x="2088" y="1416"/>
                  <a:pt x="1880" y="1392"/>
                  <a:pt x="1720" y="1416"/>
                </a:cubicBezTo>
                <a:cubicBezTo>
                  <a:pt x="1560" y="1440"/>
                  <a:pt x="1400" y="1472"/>
                  <a:pt x="1240" y="1464"/>
                </a:cubicBezTo>
                <a:cubicBezTo>
                  <a:pt x="1080" y="1456"/>
                  <a:pt x="944" y="1448"/>
                  <a:pt x="760" y="1368"/>
                </a:cubicBezTo>
                <a:cubicBezTo>
                  <a:pt x="576" y="1288"/>
                  <a:pt x="256" y="1080"/>
                  <a:pt x="136" y="98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Text Box 16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152400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Alpha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172200" y="1219200"/>
            <a:ext cx="130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Gamma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3352800" y="36576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Beta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/>
      <p:bldP spid="62471" grpId="0" animBg="1"/>
      <p:bldP spid="62481" grpId="0"/>
      <p:bldP spid="62482" grpId="0"/>
      <p:bldP spid="624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600200" y="1143000"/>
            <a:ext cx="5943600" cy="4572000"/>
            <a:chOff x="1008" y="720"/>
            <a:chExt cx="3744" cy="2880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3267" name="Rectangle 2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3268" name="Rectangle 3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3269" name="Rectangle 4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3270" name="Rectangle 5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3262" name="Freeform 35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36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Text Box 48"/>
            <p:cNvSpPr txBox="1">
              <a:spLocks noChangeArrowheads="1"/>
            </p:cNvSpPr>
            <p:nvPr/>
          </p:nvSpPr>
          <p:spPr bwMode="auto">
            <a:xfrm>
              <a:off x="1344" y="960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Alpha</a:t>
              </a:r>
            </a:p>
          </p:txBody>
        </p:sp>
        <p:sp>
          <p:nvSpPr>
            <p:cNvPr id="53265" name="Text Box 49"/>
            <p:cNvSpPr txBox="1">
              <a:spLocks noChangeArrowheads="1"/>
            </p:cNvSpPr>
            <p:nvPr/>
          </p:nvSpPr>
          <p:spPr bwMode="auto">
            <a:xfrm>
              <a:off x="3888" y="76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Gamma</a:t>
              </a:r>
            </a:p>
          </p:txBody>
        </p:sp>
        <p:sp>
          <p:nvSpPr>
            <p:cNvPr id="53266" name="Text Box 50"/>
            <p:cNvSpPr txBox="1">
              <a:spLocks noChangeArrowheads="1"/>
            </p:cNvSpPr>
            <p:nvPr/>
          </p:nvSpPr>
          <p:spPr bwMode="auto">
            <a:xfrm>
              <a:off x="2112" y="2304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Beta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209800" y="3505200"/>
            <a:ext cx="4572000" cy="1905000"/>
            <a:chOff x="1392" y="912"/>
            <a:chExt cx="2880" cy="1200"/>
          </a:xfrm>
        </p:grpSpPr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4176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59" name="AutoShape 39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0" name="AutoShape 40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1" name="AutoShape 41"/>
            <p:cNvSpPr>
              <a:spLocks noChangeArrowheads="1"/>
            </p:cNvSpPr>
            <p:nvPr/>
          </p:nvSpPr>
          <p:spPr bwMode="auto">
            <a:xfrm>
              <a:off x="2640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3" name="AutoShape 43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52" name="Text Box 46"/>
          <p:cNvSpPr txBox="1">
            <a:spLocks noChangeArrowheads="1"/>
          </p:cNvSpPr>
          <p:nvPr/>
        </p:nvSpPr>
        <p:spPr bwMode="auto">
          <a:xfrm>
            <a:off x="533400" y="152400"/>
            <a:ext cx="6873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Now  with expert knowledge  we’ll reevaluate inference space for the yard C and D samples.</a:t>
            </a:r>
          </a:p>
        </p:txBody>
      </p:sp>
      <p:sp>
        <p:nvSpPr>
          <p:cNvPr id="53253" name="Text Box 47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1219200" y="5715000"/>
            <a:ext cx="7407275" cy="9461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What is the inference space?  </a:t>
            </a:r>
          </a:p>
          <a:p>
            <a:r>
              <a:rPr lang="en-US" sz="2800">
                <a:solidFill>
                  <a:srgbClr val="FFFF00"/>
                </a:solidFill>
              </a:rPr>
              <a:t>Where do the results of the analyses apply?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4892675" cy="478948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You are the expert:  use available information and your knowledge of the distribution of soils to determine:</a:t>
            </a:r>
          </a:p>
          <a:p>
            <a:r>
              <a:rPr lang="en-US" sz="2800">
                <a:solidFill>
                  <a:srgbClr val="FFFF00"/>
                </a:solidFill>
              </a:rPr>
              <a:t>what portion of the landscape any given set of samples represents</a:t>
            </a:r>
          </a:p>
          <a:p>
            <a:r>
              <a:rPr lang="en-US" sz="2800">
                <a:solidFill>
                  <a:srgbClr val="FFFF00"/>
                </a:solidFill>
              </a:rPr>
              <a:t>Where do I need to sample to have representative knowledge of the area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how you could most efficiently answer this question</a:t>
            </a:r>
          </a:p>
          <a:p>
            <a:pPr lvl="1"/>
            <a:r>
              <a:rPr lang="en-US" dirty="0" smtClean="0"/>
              <a:t>What data do you need?</a:t>
            </a:r>
          </a:p>
          <a:p>
            <a:pPr lvl="1"/>
            <a:r>
              <a:rPr lang="en-US" dirty="0" smtClean="0"/>
              <a:t>How do you gather that data?</a:t>
            </a:r>
          </a:p>
          <a:p>
            <a:pPr lvl="1"/>
            <a:r>
              <a:rPr lang="en-US" dirty="0" smtClean="0"/>
              <a:t>What will your answer mean?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height – this is a summary stats, sampling and inference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– Class Height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Systematic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2590800"/>
            <a:ext cx="8001000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Look at Sampling_excel_example1.xlsx for an example of these techniques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https://github.com/ncss-tech/stats_for_soil_survey/blob/master/presentations/sampling_Excel_example1.xlsx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endParaRPr lang="en-US" sz="1200" dirty="0" smtClean="0"/>
          </a:p>
          <a:p>
            <a:r>
              <a:rPr lang="en-US" dirty="0" smtClean="0"/>
              <a:t>Let’s take a few minutes to determine what you think the height of the class (from the example) is.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6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What strategy did you use?</a:t>
            </a:r>
          </a:p>
          <a:p>
            <a:r>
              <a:rPr lang="en-US" dirty="0" smtClean="0"/>
              <a:t>What are the benefits/drawback?</a:t>
            </a:r>
          </a:p>
          <a:p>
            <a:pPr lvl="1"/>
            <a:r>
              <a:rPr lang="en-US" dirty="0" smtClean="0"/>
              <a:t>Type locations</a:t>
            </a:r>
          </a:p>
          <a:p>
            <a:pPr lvl="1"/>
            <a:r>
              <a:rPr lang="en-US" dirty="0" smtClean="0"/>
              <a:t>Median approach</a:t>
            </a:r>
          </a:p>
          <a:p>
            <a:pPr lvl="1"/>
            <a:r>
              <a:rPr lang="en-US" dirty="0" smtClean="0"/>
              <a:t>Sample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usually tradeoffs between efficiency and the amount of information obtained.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at the next sheet</a:t>
            </a:r>
          </a:p>
          <a:p>
            <a:pPr lvl="1"/>
            <a:r>
              <a:rPr lang="en-US" dirty="0"/>
              <a:t>Sampling ht. -class </a:t>
            </a:r>
            <a:r>
              <a:rPr lang="en-US" dirty="0" err="1" smtClean="0"/>
              <a:t>participat</a:t>
            </a:r>
            <a:endParaRPr lang="en-US" dirty="0" smtClean="0"/>
          </a:p>
          <a:p>
            <a:r>
              <a:rPr lang="en-US" dirty="0" smtClean="0"/>
              <a:t>Scroll right and look at the different sampling techniques</a:t>
            </a:r>
          </a:p>
          <a:p>
            <a:pPr lvl="1"/>
            <a:r>
              <a:rPr lang="en-US" dirty="0" smtClean="0"/>
              <a:t>Random</a:t>
            </a:r>
          </a:p>
          <a:p>
            <a:pPr lvl="1"/>
            <a:r>
              <a:rPr lang="en-US" dirty="0" smtClean="0"/>
              <a:t>Systematic</a:t>
            </a:r>
          </a:p>
          <a:p>
            <a:pPr lvl="1"/>
            <a:r>
              <a:rPr lang="en-US" dirty="0" smtClean="0"/>
              <a:t>Two-phase or 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071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have measured everyone?</a:t>
            </a:r>
          </a:p>
          <a:p>
            <a:r>
              <a:rPr lang="en-US" dirty="0" smtClean="0"/>
              <a:t>Was it faster to use a sample?</a:t>
            </a:r>
          </a:p>
          <a:p>
            <a:r>
              <a:rPr lang="en-US" dirty="0" smtClean="0"/>
              <a:t>Was it faster to use a model?</a:t>
            </a:r>
          </a:p>
          <a:p>
            <a:pPr lvl="1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What are the tradeoffs between the two?</a:t>
            </a:r>
          </a:p>
          <a:p>
            <a:endParaRPr lang="en-US" sz="1200" dirty="0" smtClean="0"/>
          </a:p>
          <a:p>
            <a:r>
              <a:rPr lang="en-US" dirty="0" smtClean="0"/>
              <a:t>What inferences can we make from of our class?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81000"/>
            <a:ext cx="8001000" cy="2971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Using Available Remotely Sensed Data to Develop an Unbiased and Representative Sampling Design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81000" y="41910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3600"/>
              <a:t>Conditioned Latin Hypercube Sampling</a:t>
            </a:r>
          </a:p>
        </p:txBody>
      </p:sp>
    </p:spTree>
    <p:extLst>
      <p:ext uri="{BB962C8B-B14F-4D97-AF65-F5344CB8AC3E}">
        <p14:creationId xmlns:p14="http://schemas.microsoft.com/office/powerpoint/2010/main" val="38445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US_lo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NDVI_wwatersh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448"/>
          <a:stretch>
            <a:fillRect/>
          </a:stretch>
        </p:blipFill>
        <p:spPr bwMode="auto">
          <a:xfrm>
            <a:off x="3581400" y="2743200"/>
            <a:ext cx="54102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One Project, Many Goals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Lidar and Hyperspectral Imagery collected for DOE project</a:t>
            </a:r>
          </a:p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Goals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NRCS 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ARS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WVU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38400" y="1524000"/>
            <a:ext cx="6216650" cy="4662488"/>
            <a:chOff x="288" y="192"/>
            <a:chExt cx="3916" cy="2937"/>
          </a:xfrm>
        </p:grpSpPr>
        <p:pic>
          <p:nvPicPr>
            <p:cNvPr id="15379" name="Picture 11" descr="P61600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2"/>
              <a:ext cx="3916" cy="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90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Coal bed methane extraction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" y="1066800"/>
            <a:ext cx="7251700" cy="5394325"/>
            <a:chOff x="288" y="624"/>
            <a:chExt cx="4568" cy="3398"/>
          </a:xfrm>
        </p:grpSpPr>
        <p:pic>
          <p:nvPicPr>
            <p:cNvPr id="15377" name="Picture 13" descr="IMG_35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4520" cy="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288" y="3504"/>
              <a:ext cx="4560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 sz="2400"/>
                <a:t>ARS:  assess impact of roads on rangeland health</a:t>
              </a:r>
              <a:endParaRPr lang="en-US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667000" y="1295400"/>
            <a:ext cx="6248400" cy="4800600"/>
            <a:chOff x="1632" y="528"/>
            <a:chExt cx="3936" cy="3024"/>
          </a:xfrm>
        </p:grpSpPr>
        <p:pic>
          <p:nvPicPr>
            <p:cNvPr id="15375" name="Picture 8" descr="P61600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3893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Text Box 9"/>
            <p:cNvSpPr txBox="1">
              <a:spLocks noChangeArrowheads="1"/>
            </p:cNvSpPr>
            <p:nvPr/>
          </p:nvSpPr>
          <p:spPr bwMode="auto">
            <a:xfrm>
              <a:off x="1632" y="3168"/>
              <a:ext cx="393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Consv.: Sage grouse habitat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09600" y="1295400"/>
            <a:ext cx="6276975" cy="4660900"/>
            <a:chOff x="1584" y="588"/>
            <a:chExt cx="3954" cy="2936"/>
          </a:xfrm>
        </p:grpSpPr>
        <p:grpSp>
          <p:nvGrpSpPr>
            <p:cNvPr id="15371" name="Group 7"/>
            <p:cNvGrpSpPr>
              <a:grpSpLocks/>
            </p:cNvGrpSpPr>
            <p:nvPr/>
          </p:nvGrpSpPr>
          <p:grpSpPr bwMode="auto">
            <a:xfrm>
              <a:off x="1584" y="588"/>
              <a:ext cx="3954" cy="2936"/>
              <a:chOff x="1584" y="588"/>
              <a:chExt cx="3954" cy="2936"/>
            </a:xfrm>
          </p:grpSpPr>
          <p:pic>
            <p:nvPicPr>
              <p:cNvPr id="15373" name="Picture 4" descr="P820005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588"/>
                <a:ext cx="3888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4" name="Text Box 5"/>
              <p:cNvSpPr txBox="1">
                <a:spLocks noChangeArrowheads="1"/>
              </p:cNvSpPr>
              <p:nvPr/>
            </p:nvSpPr>
            <p:spPr bwMode="auto">
              <a:xfrm>
                <a:off x="1632" y="2928"/>
                <a:ext cx="3906" cy="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/>
                  <a:t>Soil Survey: Information about badlands/misc. areas</a:t>
                </a:r>
              </a:p>
            </p:txBody>
          </p:sp>
        </p:grpSp>
        <p:pic>
          <p:nvPicPr>
            <p:cNvPr id="15372" name="Picture 16" descr="P61600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5" t="43900" r="39125" b="38948"/>
            <a:stretch>
              <a:fillRect/>
            </a:stretch>
          </p:blipFill>
          <p:spPr bwMode="auto">
            <a:xfrm>
              <a:off x="1584" y="1440"/>
              <a:ext cx="177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676400" y="1066800"/>
            <a:ext cx="6096000" cy="5181600"/>
            <a:chOff x="960" y="912"/>
            <a:chExt cx="3840" cy="3264"/>
          </a:xfrm>
        </p:grpSpPr>
        <p:pic>
          <p:nvPicPr>
            <p:cNvPr id="15369" name="Picture 18" descr="gen_slop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6767" r="9804" b="21718"/>
            <a:stretch>
              <a:fillRect/>
            </a:stretch>
          </p:blipFill>
          <p:spPr bwMode="auto">
            <a:xfrm>
              <a:off x="960" y="912"/>
              <a:ext cx="3840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960" y="3504"/>
              <a:ext cx="3840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/>
                <a:t>WVU: assess hyperspectal imagery, model hydrology and test accuracy of Lidar</a:t>
              </a:r>
            </a:p>
            <a:p>
              <a:pPr lvl="1" algn="l" eaLnBrk="1" hangingPunct="1">
                <a:spcBef>
                  <a:spcPct val="20000"/>
                </a:spcBef>
                <a:buFontTx/>
                <a:buChar char="–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Many Goals – General Sampling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smtClean="0"/>
              <a:t>Latin hypercube sampling (LHS), a stratified-random procedure, provides an efficient way of sampling variables from their distributions</a:t>
            </a:r>
          </a:p>
          <a:p>
            <a:pPr eaLnBrk="1" hangingPunct="1"/>
            <a:r>
              <a:rPr lang="en-US" altLang="en-US" sz="4000" smtClean="0"/>
              <a:t>Latin square with more dimensions</a:t>
            </a:r>
          </a:p>
        </p:txBody>
      </p:sp>
    </p:spTree>
    <p:extLst>
      <p:ext uri="{BB962C8B-B14F-4D97-AF65-F5344CB8AC3E}">
        <p14:creationId xmlns:p14="http://schemas.microsoft.com/office/powerpoint/2010/main" val="41029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Population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thing we are interested in</a:t>
            </a:r>
          </a:p>
          <a:p>
            <a:pPr eaLnBrk="1" hangingPunct="1"/>
            <a:r>
              <a:rPr lang="en-US" smtClean="0"/>
              <a:t>The complete collection of observations we want to study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3200400"/>
            <a:ext cx="4206875" cy="1754326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population does this class represent?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00600" y="3810000"/>
            <a:ext cx="4206875" cy="2308324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</a:t>
            </a:r>
            <a:r>
              <a:rPr lang="en-US" sz="3600" dirty="0">
                <a:solidFill>
                  <a:srgbClr val="FFFF00"/>
                </a:solidFill>
              </a:rPr>
              <a:t>would we define the population of a soil?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br>
              <a:rPr lang="en-US" altLang="en-US" sz="4000" smtClean="0">
                <a:solidFill>
                  <a:schemeClr val="bg1"/>
                </a:solidFill>
              </a:rPr>
            </a:br>
            <a:r>
              <a:rPr lang="en-US" altLang="en-US" sz="4000" smtClean="0">
                <a:solidFill>
                  <a:schemeClr val="bg1"/>
                </a:solidFill>
              </a:rPr>
              <a:t> (2 blocking factors: columns and rows)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007632"/>
              </p:ext>
            </p:extLst>
          </p:nvPr>
        </p:nvGraphicFramePr>
        <p:xfrm>
          <a:off x="304800" y="2057400"/>
          <a:ext cx="8534400" cy="3743326"/>
        </p:xfrm>
        <a:graphic>
          <a:graphicData uri="http://schemas.openxmlformats.org/drawingml/2006/table">
            <a:tbl>
              <a:tblPr/>
              <a:tblGrid>
                <a:gridCol w="1406525"/>
                <a:gridCol w="1404938"/>
                <a:gridCol w="1406525"/>
                <a:gridCol w="1404937"/>
                <a:gridCol w="1404938"/>
                <a:gridCol w="1506537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31838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649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5"/>
          <p:cNvSpPr>
            <a:spLocks noChangeArrowheads="1"/>
          </p:cNvSpPr>
          <p:nvPr/>
        </p:nvSpPr>
        <p:spPr bwMode="auto">
          <a:xfrm>
            <a:off x="2209800" y="2209800"/>
            <a:ext cx="6400800" cy="3962400"/>
          </a:xfrm>
          <a:prstGeom prst="rect">
            <a:avLst/>
          </a:prstGeom>
          <a:solidFill>
            <a:srgbClr val="82CC6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3200" smtClean="0">
                <a:solidFill>
                  <a:schemeClr val="bg1"/>
                </a:solidFill>
              </a:rPr>
              <a:t>How to apply treatments so that there’s no bias?</a:t>
            </a:r>
          </a:p>
        </p:txBody>
      </p:sp>
      <p:graphicFrame>
        <p:nvGraphicFramePr>
          <p:cNvPr id="73802" name="Group 74"/>
          <p:cNvGraphicFramePr>
            <a:graphicFrameLocks noGrp="1"/>
          </p:cNvGraphicFramePr>
          <p:nvPr>
            <p:ph type="tbl" idx="1"/>
          </p:nvPr>
        </p:nvGraphicFramePr>
        <p:xfrm>
          <a:off x="2590800" y="2286000"/>
          <a:ext cx="6019800" cy="3886200"/>
        </p:xfrm>
        <a:graphic>
          <a:graphicData uri="http://schemas.openxmlformats.org/drawingml/2006/table">
            <a:tbl>
              <a:tblPr/>
              <a:tblGrid>
                <a:gridCol w="1504950"/>
                <a:gridCol w="1504950"/>
                <a:gridCol w="1504950"/>
                <a:gridCol w="150495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04" name="Tree"/>
          <p:cNvSpPr>
            <a:spLocks noEditPoints="1" noChangeArrowheads="1"/>
          </p:cNvSpPr>
          <p:nvPr/>
        </p:nvSpPr>
        <p:spPr bwMode="auto">
          <a:xfrm>
            <a:off x="1143000" y="1752600"/>
            <a:ext cx="182880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5" name="Tree"/>
          <p:cNvSpPr>
            <a:spLocks noEditPoints="1" noChangeArrowheads="1"/>
          </p:cNvSpPr>
          <p:nvPr/>
        </p:nvSpPr>
        <p:spPr bwMode="auto">
          <a:xfrm>
            <a:off x="1066800" y="2209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6" name="Tree"/>
          <p:cNvSpPr>
            <a:spLocks noEditPoints="1" noChangeArrowheads="1"/>
          </p:cNvSpPr>
          <p:nvPr/>
        </p:nvSpPr>
        <p:spPr bwMode="auto">
          <a:xfrm>
            <a:off x="1143000" y="2971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7" name="Tree"/>
          <p:cNvSpPr>
            <a:spLocks noEditPoints="1" noChangeArrowheads="1"/>
          </p:cNvSpPr>
          <p:nvPr/>
        </p:nvSpPr>
        <p:spPr bwMode="auto">
          <a:xfrm>
            <a:off x="914400" y="38862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8" name="Tree"/>
          <p:cNvSpPr>
            <a:spLocks noEditPoints="1" noChangeArrowheads="1"/>
          </p:cNvSpPr>
          <p:nvPr/>
        </p:nvSpPr>
        <p:spPr bwMode="auto">
          <a:xfrm>
            <a:off x="990600" y="47244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10" name="Text Box 82"/>
          <p:cNvSpPr txBox="1">
            <a:spLocks noChangeArrowheads="1"/>
          </p:cNvSpPr>
          <p:nvPr/>
        </p:nvSpPr>
        <p:spPr bwMode="auto">
          <a:xfrm>
            <a:off x="2362200" y="1600200"/>
            <a:ext cx="6248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/>
              <a:t>Distance from windbreak</a:t>
            </a:r>
          </a:p>
          <a:p>
            <a:pPr eaLnBrk="1" hangingPunct="1"/>
            <a:r>
              <a:rPr lang="en-US" altLang="en-US"/>
              <a:t>1x		2x		3x		4x</a:t>
            </a:r>
          </a:p>
        </p:txBody>
      </p:sp>
      <p:sp>
        <p:nvSpPr>
          <p:cNvPr id="73811" name="Text Box 83"/>
          <p:cNvSpPr txBox="1">
            <a:spLocks noChangeArrowheads="1"/>
          </p:cNvSpPr>
          <p:nvPr/>
        </p:nvSpPr>
        <p:spPr bwMode="auto">
          <a:xfrm>
            <a:off x="304800" y="2133600"/>
            <a:ext cx="2209800" cy="4022725"/>
          </a:xfrm>
          <a:prstGeom prst="rect">
            <a:avLst/>
          </a:prstGeom>
          <a:solidFill>
            <a:schemeClr val="bg1">
              <a:alpha val="7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Summit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Shoulder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Backslope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3200"/>
              <a:t>Footslope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animBg="1"/>
      <p:bldP spid="738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r>
              <a:rPr lang="en-US" altLang="en-US" sz="2800" smtClean="0">
                <a:solidFill>
                  <a:schemeClr val="bg1"/>
                </a:solidFill>
              </a:rPr>
              <a:t/>
            </a:r>
            <a:br>
              <a:rPr lang="en-US" altLang="en-US" sz="2800" smtClean="0">
                <a:solidFill>
                  <a:schemeClr val="bg1"/>
                </a:solidFill>
              </a:rPr>
            </a:br>
            <a:r>
              <a:rPr lang="en-US" altLang="en-US" sz="2800" smtClean="0">
                <a:solidFill>
                  <a:schemeClr val="bg1"/>
                </a:solidFill>
              </a:rPr>
              <a:t> observational – combinations of factors</a:t>
            </a:r>
          </a:p>
        </p:txBody>
      </p:sp>
      <p:graphicFrame>
        <p:nvGraphicFramePr>
          <p:cNvPr id="39260" name="Group 348"/>
          <p:cNvGraphicFramePr>
            <a:graphicFrameLocks noGrp="1"/>
          </p:cNvGraphicFramePr>
          <p:nvPr>
            <p:ph sz="half" idx="1"/>
          </p:nvPr>
        </p:nvGraphicFramePr>
        <p:xfrm>
          <a:off x="381000" y="1752600"/>
          <a:ext cx="8458200" cy="4157729"/>
        </p:xfrm>
        <a:graphic>
          <a:graphicData uri="http://schemas.openxmlformats.org/drawingml/2006/table">
            <a:tbl>
              <a:tblPr/>
              <a:tblGrid>
                <a:gridCol w="981075"/>
                <a:gridCol w="1804988"/>
                <a:gridCol w="1393825"/>
                <a:gridCol w="1392237"/>
                <a:gridCol w="1393825"/>
                <a:gridCol w="1492250"/>
              </a:tblGrid>
              <a:tr h="644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081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62" name="Group 350"/>
          <p:cNvGraphicFramePr>
            <a:graphicFrameLocks noGrp="1"/>
          </p:cNvGraphicFramePr>
          <p:nvPr>
            <p:ph sz="half" idx="2"/>
          </p:nvPr>
        </p:nvGraphicFramePr>
        <p:xfrm>
          <a:off x="381000" y="1676400"/>
          <a:ext cx="8534400" cy="4214813"/>
        </p:xfrm>
        <a:graphic>
          <a:graphicData uri="http://schemas.openxmlformats.org/drawingml/2006/table">
            <a:tbl>
              <a:tblPr/>
              <a:tblGrid>
                <a:gridCol w="989013"/>
                <a:gridCol w="1822450"/>
                <a:gridCol w="1404937"/>
                <a:gridCol w="1406525"/>
                <a:gridCol w="1404938"/>
                <a:gridCol w="1506537"/>
              </a:tblGrid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4675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261" name="Text Box 349"/>
          <p:cNvSpPr txBox="1">
            <a:spLocks noChangeArrowheads="1"/>
          </p:cNvSpPr>
          <p:nvPr/>
        </p:nvSpPr>
        <p:spPr bwMode="auto">
          <a:xfrm>
            <a:off x="381000" y="457200"/>
            <a:ext cx="853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Conditioned – only combinations that occur in reality are selected</a:t>
            </a:r>
          </a:p>
        </p:txBody>
      </p:sp>
    </p:spTree>
    <p:extLst>
      <p:ext uri="{BB962C8B-B14F-4D97-AF65-F5344CB8AC3E}">
        <p14:creationId xmlns:p14="http://schemas.microsoft.com/office/powerpoint/2010/main" val="2461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cLHS – conditioned Latin Hypercube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Optimization problem (how do we select samples in a way the best represents the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Attach environmental covariates to </a:t>
            </a:r>
            <a:r>
              <a:rPr lang="en-US" altLang="en-US" dirty="0" err="1" smtClean="0">
                <a:solidFill>
                  <a:schemeClr val="bg1">
                    <a:lumMod val="75000"/>
                  </a:schemeClr>
                </a:solidFill>
              </a:rPr>
              <a:t>x,y</a:t>
            </a: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 locations (points)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Select points at random and compare them to the real distribution then accept point or try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chemeClr val="bg1">
                    <a:lumMod val="75000"/>
                  </a:schemeClr>
                </a:solidFill>
              </a:rPr>
              <a:t>Repeat (iterations to determine best fit of samples selected vs. environmental covariates)</a:t>
            </a:r>
          </a:p>
        </p:txBody>
      </p:sp>
    </p:spTree>
    <p:extLst>
      <p:ext uri="{BB962C8B-B14F-4D97-AF65-F5344CB8AC3E}">
        <p14:creationId xmlns:p14="http://schemas.microsoft.com/office/powerpoint/2010/main" val="2924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3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85800" y="0"/>
            <a:ext cx="8458200" cy="25660350"/>
            <a:chOff x="240" y="624"/>
            <a:chExt cx="5088" cy="16164"/>
          </a:xfrm>
        </p:grpSpPr>
        <p:grpSp>
          <p:nvGrpSpPr>
            <p:cNvPr id="3085" name="Group 39"/>
            <p:cNvGrpSpPr>
              <a:grpSpLocks/>
            </p:cNvGrpSpPr>
            <p:nvPr/>
          </p:nvGrpSpPr>
          <p:grpSpPr bwMode="auto">
            <a:xfrm>
              <a:off x="240" y="624"/>
              <a:ext cx="5088" cy="16164"/>
              <a:chOff x="240" y="624"/>
              <a:chExt cx="5088" cy="16164"/>
            </a:xfrm>
          </p:grpSpPr>
          <p:grpSp>
            <p:nvGrpSpPr>
              <p:cNvPr id="3086" name="Group 38"/>
              <p:cNvGrpSpPr>
                <a:grpSpLocks/>
              </p:cNvGrpSpPr>
              <p:nvPr/>
            </p:nvGrpSpPr>
            <p:grpSpPr bwMode="auto">
              <a:xfrm>
                <a:off x="240" y="624"/>
                <a:ext cx="5088" cy="16164"/>
                <a:chOff x="240" y="624"/>
                <a:chExt cx="5088" cy="16164"/>
              </a:xfrm>
            </p:grpSpPr>
            <p:grpSp>
              <p:nvGrpSpPr>
                <p:cNvPr id="3087" name="Group 37"/>
                <p:cNvGrpSpPr>
                  <a:grpSpLocks/>
                </p:cNvGrpSpPr>
                <p:nvPr/>
              </p:nvGrpSpPr>
              <p:grpSpPr bwMode="auto">
                <a:xfrm>
                  <a:off x="240" y="624"/>
                  <a:ext cx="5088" cy="16164"/>
                  <a:chOff x="240" y="624"/>
                  <a:chExt cx="5088" cy="16164"/>
                </a:xfrm>
              </p:grpSpPr>
              <p:grpSp>
                <p:nvGrpSpPr>
                  <p:cNvPr id="308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0" y="624"/>
                    <a:ext cx="5088" cy="16164"/>
                    <a:chOff x="-2436" y="-29321"/>
                    <a:chExt cx="10731" cy="20066623"/>
                  </a:xfrm>
                </p:grpSpPr>
                <p:sp>
                  <p:nvSpPr>
                    <p:cNvPr id="3090" name="Text Box 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2436" y="-29321"/>
                      <a:ext cx="10731" cy="20066623"/>
                    </a:xfrm>
                    <a:prstGeom prst="rect">
                      <a:avLst/>
                    </a:prstGeom>
                    <a:solidFill>
                      <a:srgbClr val="B9BD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/>
                        <a:t>Conditioned Latin hypercube sampling </a:t>
                      </a:r>
                    </a:p>
                    <a:p>
                      <a:pPr eaLnBrk="1" hangingPunct="1"/>
                      <a:endParaRPr lang="en-US" altLang="en-US" sz="2000" dirty="0"/>
                    </a:p>
                    <a:p>
                      <a:pPr algn="l" eaLnBrk="1" hangingPunct="1"/>
                      <a:r>
                        <a:rPr lang="en-US" altLang="en-US" dirty="0"/>
                        <a:t>Conditioned LHS is an optimization problem: given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sites with ancillary data (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), select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sample sites (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&lt;&lt;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so that the sampled sites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form a Latin hypercube, or the multivariate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is maximally stratified.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For continuous variables, first we define the sample size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. Each component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divided into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equally probable strata based on their distribution, and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a sub-sample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We define matrix η which counts the number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fall into each of the defined stratum: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where the rows represent the strata </a:t>
                      </a:r>
                      <a:r>
                        <a:rPr lang="en-US" altLang="en-US" i="1" dirty="0"/>
                        <a:t>s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s</a:t>
                      </a:r>
                      <a:r>
                        <a:rPr lang="en-US" altLang="en-US" i="1" baseline="-25000" dirty="0" err="1"/>
                        <a:t>n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and the columns represents variable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X</a:t>
                      </a:r>
                      <a:r>
                        <a:rPr lang="en-US" altLang="en-US" baseline="-25000" dirty="0" err="1"/>
                        <a:t>k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A true LHS will have values of 1 for all cells of matrix η. The challenge is to find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has the value of η close or equal to 1.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The </a:t>
                      </a:r>
                      <a:r>
                        <a:rPr lang="en-US" altLang="en-US" dirty="0" err="1"/>
                        <a:t>cLHS</a:t>
                      </a:r>
                      <a:r>
                        <a:rPr lang="en-US" altLang="en-US" dirty="0"/>
                        <a:t> </a:t>
                      </a:r>
                      <a:r>
                        <a:rPr lang="en-US" altLang="en-US" dirty="0" smtClean="0"/>
                        <a:t>algorithm (from </a:t>
                      </a:r>
                      <a:r>
                        <a:rPr lang="en-US" altLang="en-US" dirty="0" err="1" smtClean="0"/>
                        <a:t>Matlab</a:t>
                      </a:r>
                      <a:r>
                        <a:rPr lang="en-US" altLang="en-US" dirty="0" smtClean="0"/>
                        <a:t> </a:t>
                      </a:r>
                      <a:r>
                        <a:rPr lang="en-US" altLang="en-US" dirty="0" err="1" smtClean="0"/>
                        <a:t>vervsion</a:t>
                      </a:r>
                      <a:r>
                        <a:rPr lang="en-US" altLang="en-US" dirty="0" smtClean="0"/>
                        <a:t>) </a:t>
                      </a:r>
                      <a:r>
                        <a:rPr lang="en-US" altLang="en-US" dirty="0"/>
                        <a:t>as follows: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(1) Divide the quantile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into </a:t>
                      </a:r>
                      <a:r>
                        <a:rPr lang="en-US" altLang="en-US" i="1" dirty="0"/>
                        <a:t>η </a:t>
                      </a:r>
                      <a:r>
                        <a:rPr lang="en-US" altLang="en-US" dirty="0"/>
                        <a:t>strata, and calculate the quantile distribution for each of the variables, 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dirty="0"/>
                        <a:t>,..., q</a:t>
                      </a:r>
                      <a:r>
                        <a:rPr lang="en-US" altLang="en-US" baseline="30000" dirty="0"/>
                        <a:t>i+1</a:t>
                      </a:r>
                      <a:r>
                        <a:rPr lang="en-US" altLang="en-US" baseline="-25000" dirty="0"/>
                        <a:t>j</a:t>
                      </a:r>
                      <a:r>
                        <a:rPr lang="en-US" altLang="en-US" dirty="0"/>
                        <a:t> , for </a:t>
                      </a:r>
                      <a:r>
                        <a:rPr lang="en-US" altLang="en-US" i="1" dirty="0"/>
                        <a:t>j </a:t>
                      </a:r>
                      <a:r>
                        <a:rPr lang="en-US" altLang="en-US" dirty="0"/>
                        <a:t>=1, .. </a:t>
                      </a:r>
                      <a:r>
                        <a:rPr lang="en-US" altLang="en-US" i="1" dirty="0"/>
                        <a:t>k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..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+1. Calculate </a:t>
                      </a:r>
                      <a:r>
                        <a:rPr lang="en-US" altLang="en-US" b="1" dirty="0"/>
                        <a:t>C</a:t>
                      </a:r>
                      <a:r>
                        <a:rPr lang="en-US" altLang="en-US" dirty="0"/>
                        <a:t>, the correlation matrix for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(2) Pick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random samples from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,</a:t>
                      </a:r>
                      <a:r>
                        <a:rPr lang="en-US" altLang="en-US" i="1" dirty="0"/>
                        <a:t>. x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are the sampled sites and   </a:t>
                      </a:r>
                      <a:r>
                        <a:rPr lang="en-US" altLang="en-US" i="1" dirty="0"/>
                        <a:t>r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–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is the reservoir or </a:t>
                      </a:r>
                      <a:r>
                        <a:rPr lang="en-US" altLang="en-US" dirty="0" err="1"/>
                        <a:t>unsampled</a:t>
                      </a:r>
                      <a:r>
                        <a:rPr lang="en-US" altLang="en-US" dirty="0"/>
                        <a:t> sites.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Calculate </a:t>
                      </a:r>
                      <a:r>
                        <a:rPr lang="en-US" altLang="en-US" b="1" dirty="0"/>
                        <a:t>T</a:t>
                      </a:r>
                      <a:r>
                        <a:rPr lang="en-US" altLang="en-US" dirty="0"/>
                        <a:t>, the 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lvl="1"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(3) Calculate the objective function: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For continuous variables: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r>
                        <a:rPr lang="en-US" altLang="en-US" dirty="0"/>
                        <a:t>,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is the number of </a:t>
                      </a:r>
                      <a:r>
                        <a:rPr lang="en-US" altLang="en-US" i="1" dirty="0" err="1"/>
                        <a:t>xj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that fall in between quantiles (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i="1" baseline="-25000" dirty="0"/>
                        <a:t> </a:t>
                      </a:r>
                      <a:r>
                        <a:rPr lang="en-US" altLang="en-US" dirty="0"/>
                        <a:t>and</a:t>
                      </a:r>
                      <a:r>
                        <a:rPr lang="en-US" altLang="en-US" i="1" dirty="0"/>
                        <a:t>qi</a:t>
                      </a:r>
                      <a:r>
                        <a:rPr lang="en-US" altLang="en-US" dirty="0"/>
                        <a:t>+1j.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To ensure that the correlation of the sampled variables will replicate the original data, we add another objective function: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lvl="2"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c </a:t>
                      </a:r>
                      <a:r>
                        <a:rPr lang="en-US" altLang="en-US" dirty="0"/>
                        <a:t>is the element of </a:t>
                      </a:r>
                      <a:r>
                        <a:rPr lang="en-US" altLang="en-US" b="1" dirty="0"/>
                        <a:t>C,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the equivalent element of </a:t>
                      </a:r>
                      <a:r>
                        <a:rPr lang="en-US" altLang="en-US" b="1" dirty="0"/>
                        <a:t>T,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overall objective function is: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dirty="0"/>
                        <a:t>O = w</a:t>
                      </a:r>
                      <a:r>
                        <a:rPr lang="en-US" altLang="en-US" sz="2400" baseline="-25000" dirty="0"/>
                        <a:t>1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1 </a:t>
                      </a:r>
                      <a:r>
                        <a:rPr lang="en-US" altLang="en-US" sz="2400" dirty="0"/>
                        <a:t>+ w</a:t>
                      </a:r>
                      <a:r>
                        <a:rPr lang="en-US" altLang="en-US" sz="2400" baseline="-25000" dirty="0"/>
                        <a:t>2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2</a:t>
                      </a:r>
                    </a:p>
                    <a:p>
                      <a:pPr algn="l" eaLnBrk="1" hangingPunct="1"/>
                      <a:endParaRPr lang="en-US" altLang="en-US" sz="2400" baseline="-25000" dirty="0"/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the weight given to each component of the objective function, for general applications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set to 1 for all components of the objective function.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(4) Perform an annealing schedule (Press et al., 1992):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i="1" dirty="0"/>
                        <a:t>Metro=</a:t>
                      </a:r>
                      <a:r>
                        <a:rPr lang="en-US" altLang="en-US" sz="2400" i="1" dirty="0" err="1"/>
                        <a:t>exp</a:t>
                      </a:r>
                      <a:r>
                        <a:rPr lang="en-US" altLang="en-US" sz="2400" i="1" dirty="0"/>
                        <a:t>[-</a:t>
                      </a:r>
                      <a:r>
                        <a:rPr lang="en-US" altLang="en-US" sz="2400" dirty="0"/>
                        <a:t>Δ0/T], </a:t>
                      </a:r>
                    </a:p>
                    <a:p>
                      <a:pPr algn="l" eaLnBrk="1" hangingPunct="1"/>
                      <a:endParaRPr lang="en-US" altLang="en-US" sz="2400" dirty="0"/>
                    </a:p>
                    <a:p>
                      <a:pPr algn="l" eaLnBrk="1" hangingPunct="1"/>
                      <a:r>
                        <a:rPr lang="en-US" altLang="en-US" dirty="0"/>
                        <a:t>where Δ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is the change in objective function,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a cooling temperature (between 0 and 1) which is decreased by a factor </a:t>
                      </a:r>
                      <a:r>
                        <a:rPr lang="en-US" altLang="en-US" i="1" dirty="0" err="1"/>
                        <a:t>tfac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at each iteration.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(5) Generate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a uniform random number between 0 and 1, 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Metro</a:t>
                      </a:r>
                      <a:r>
                        <a:rPr lang="en-US" altLang="en-US" dirty="0"/>
                        <a:t>, accept the new values, otherwise discard changes.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(6) Try to perform changes: Generate a uniform random number </a:t>
                      </a:r>
                      <a:r>
                        <a:rPr lang="en-US" altLang="en-US" i="1" dirty="0"/>
                        <a:t>rand. </a:t>
                      </a:r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p</a:t>
                      </a:r>
                      <a:r>
                        <a:rPr lang="en-US" altLang="en-US" dirty="0"/>
                        <a:t>,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Pick a sample randomly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and swap it with a random site from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Else,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	Remove sample(s)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which has the largest ()1</a:t>
                      </a:r>
                      <a:r>
                        <a:rPr lang="en-US" altLang="en-US" i="1" dirty="0"/>
                        <a:t>ijjjqxq</a:t>
                      </a:r>
                      <a:r>
                        <a:rPr lang="en-US" altLang="en-US" dirty="0"/>
                        <a:t>η+≤&lt; and 	replace it with random site(s) from the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End if.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	The value of </a:t>
                      </a:r>
                      <a:r>
                        <a:rPr lang="en-US" altLang="en-US" i="1" dirty="0"/>
                        <a:t>p </a:t>
                      </a:r>
                      <a:r>
                        <a:rPr lang="en-US" altLang="en-US" dirty="0"/>
                        <a:t>is between 0 and 1 showing the probability of the 	search being a random search or systematically replacing the 	samples that worst fit the strata.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(7) Go to step (3)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Repeat the steps (3) to (7) until the objective function value falls beyond a given stopping criterion or for a defined number of iterations.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final sample will represent a true or approximate Latin hypercube of the feature space whereby the distribution and multivariate correlation will be preserved.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Choice of </a:t>
                      </a:r>
                      <a:r>
                        <a:rPr lang="en-US" altLang="en-US" i="1" dirty="0" err="1"/>
                        <a:t>tfactor</a:t>
                      </a:r>
                      <a:r>
                        <a:rPr lang="en-US" altLang="en-US" dirty="0"/>
                        <a:t>: </a:t>
                      </a:r>
                    </a:p>
                    <a:p>
                      <a:pPr algn="l" eaLnBrk="1" hangingPunct="1"/>
                      <a:r>
                        <a:rPr lang="en-US" altLang="en-US" i="1" dirty="0" err="1"/>
                        <a:t>tfactor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takes a value between 0 and 1. If the value is small (close to 0) then it only accepts value that has lower value of 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at each iterations, value close to 1 means it will always accept new iteration values (random search).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 </a:t>
                      </a:r>
                    </a:p>
                  </p:txBody>
                </p:sp>
                <p:graphicFrame>
                  <p:nvGraphicFramePr>
                    <p:cNvPr id="3077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7" y="5439"/>
                    <a:ext cx="1" cy="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26" name="Equation" r:id="rId3" imgW="114120" imgH="215640" progId="Equation.3">
                            <p:embed/>
                          </p:oleObj>
                        </mc:Choice>
                        <mc:Fallback>
                          <p:oleObj name="Equation" r:id="rId3" imgW="114120" imgH="2156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7" y="5439"/>
                                  <a:ext cx="1" cy="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076" name="Object 25"/>
                  <p:cNvGraphicFramePr>
                    <a:graphicFrameLocks noChangeAspect="1"/>
                  </p:cNvGraphicFramePr>
                  <p:nvPr/>
                </p:nvGraphicFramePr>
                <p:xfrm>
                  <a:off x="432" y="7440"/>
                  <a:ext cx="1776" cy="37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227" name="Equation" r:id="rId5" imgW="1206360" imgH="253800" progId="Equation.3">
                          <p:embed/>
                        </p:oleObj>
                      </mc:Choice>
                      <mc:Fallback>
                        <p:oleObj name="Equation" r:id="rId5" imgW="120636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" y="7440"/>
                                <a:ext cx="1776" cy="37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3088" name="Picture 2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" y="6768"/>
                  <a:ext cx="2592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3075" name="Object 34"/>
              <p:cNvGraphicFramePr>
                <a:graphicFrameLocks noChangeAspect="1"/>
              </p:cNvGraphicFramePr>
              <p:nvPr/>
            </p:nvGraphicFramePr>
            <p:xfrm>
              <a:off x="720" y="2352"/>
              <a:ext cx="1824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28" name="Equation" r:id="rId8" imgW="1257120" imgH="914400" progId="Equation.3">
                      <p:embed/>
                    </p:oleObj>
                  </mc:Choice>
                  <mc:Fallback>
                    <p:oleObj name="Equation" r:id="rId8" imgW="1257120" imgH="914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352"/>
                            <a:ext cx="1824" cy="1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31"/>
            <p:cNvGraphicFramePr>
              <a:graphicFrameLocks noChangeAspect="1"/>
            </p:cNvGraphicFramePr>
            <p:nvPr/>
          </p:nvGraphicFramePr>
          <p:xfrm>
            <a:off x="528" y="8400"/>
            <a:ext cx="144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9" name="Equation" r:id="rId10" imgW="1320227" imgH="469696" progId="Equation.3">
                    <p:embed/>
                  </p:oleObj>
                </mc:Choice>
                <mc:Fallback>
                  <p:oleObj name="Equation" r:id="rId10" imgW="132022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8400"/>
                          <a:ext cx="1440" cy="5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340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533400" y="990600"/>
            <a:ext cx="7146012" cy="4114801"/>
          </a:xfrm>
          <a:prstGeom prst="rect">
            <a:avLst/>
          </a:prstGeom>
          <a:solidFill>
            <a:srgbClr val="596085">
              <a:alpha val="85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Latin Hypercube: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Divides </a:t>
            </a:r>
            <a:r>
              <a:rPr lang="en-GB" sz="2000" dirty="0">
                <a:solidFill>
                  <a:srgbClr val="FFFF00"/>
                </a:solidFill>
                <a:latin typeface="Palatino Linotype" pitchFamily="18" charset="0"/>
              </a:rPr>
              <a:t>probability distribution of </a:t>
            </a: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all variables	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Equally probable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Randomly samples inside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Combines samples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Samples form a Latin Hypercube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6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>
                <a:solidFill>
                  <a:srgbClr val="FFFF00"/>
                </a:solidFill>
                <a:latin typeface="Palatino Linotype" pitchFamily="18" charset="0"/>
              </a:rPr>
              <a:t>But....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Sample combination may not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actually occur in data</a:t>
            </a:r>
            <a:endParaRPr lang="en-US" sz="20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>
              <a:latin typeface="Palatino Linotype" pitchFamily="18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Palatino Linotype" pitchFamily="18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326912" y="3200401"/>
            <a:ext cx="3615069" cy="3434316"/>
            <a:chOff x="5326911" y="3200401"/>
            <a:chExt cx="3615069" cy="3434316"/>
          </a:xfrm>
          <a:solidFill>
            <a:schemeClr val="bg1"/>
          </a:solidFill>
        </p:grpSpPr>
        <p:sp>
          <p:nvSpPr>
            <p:cNvPr id="100" name="Rectangle 99"/>
            <p:cNvSpPr/>
            <p:nvPr/>
          </p:nvSpPr>
          <p:spPr>
            <a:xfrm>
              <a:off x="5326911" y="3200401"/>
              <a:ext cx="3615069" cy="3434316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gaussian_dist_nolines.JPG"/>
            <p:cNvPicPr>
              <a:picLocks/>
            </p:cNvPicPr>
            <p:nvPr/>
          </p:nvPicPr>
          <p:blipFill>
            <a:blip r:embed="rId4" cstate="print"/>
            <a:srcRect l="14653" t="13484" r="10802" b="16478"/>
            <a:stretch>
              <a:fillRect/>
            </a:stretch>
          </p:blipFill>
          <p:spPr>
            <a:xfrm rot="16200000">
              <a:off x="4502190" y="4930140"/>
              <a:ext cx="2606040" cy="731520"/>
            </a:xfrm>
            <a:prstGeom prst="rect">
              <a:avLst/>
            </a:prstGeom>
            <a:grpFill/>
          </p:spPr>
        </p:pic>
        <p:pic>
          <p:nvPicPr>
            <p:cNvPr id="103" name="Picture 102" descr="gaussian_dist_nolines.JPG"/>
            <p:cNvPicPr>
              <a:picLocks/>
            </p:cNvPicPr>
            <p:nvPr/>
          </p:nvPicPr>
          <p:blipFill>
            <a:blip r:embed="rId4" cstate="print"/>
            <a:srcRect l="14969" t="13484" r="6146" b="16478"/>
            <a:stretch>
              <a:fillRect/>
            </a:stretch>
          </p:blipFill>
          <p:spPr>
            <a:xfrm>
              <a:off x="6162675" y="3262848"/>
              <a:ext cx="2757748" cy="731520"/>
            </a:xfrm>
            <a:prstGeom prst="rect">
              <a:avLst/>
            </a:prstGeom>
            <a:grpFill/>
          </p:spPr>
        </p:pic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7974555" y="38457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7397975" y="340890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28"/>
          <p:cNvSpPr>
            <a:spLocks noChangeArrowheads="1"/>
          </p:cNvSpPr>
          <p:nvPr/>
        </p:nvSpPr>
        <p:spPr bwMode="auto">
          <a:xfrm>
            <a:off x="7698013" y="37822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8229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Palatino Linotype" pitchFamily="18" charset="0"/>
                <a:ea typeface="+mj-ea"/>
                <a:cs typeface="+mj-cs"/>
              </a:rPr>
              <a:t>cLHS (how it works)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880008" y="4833530"/>
            <a:ext cx="302514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 flipV="1">
            <a:off x="5495926" y="5157380"/>
            <a:ext cx="3390175" cy="40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5500913" y="5359310"/>
            <a:ext cx="3360420" cy="761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5902868" y="5690780"/>
            <a:ext cx="2979420" cy="762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566252" y="5181036"/>
            <a:ext cx="2915194" cy="1679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742532" y="4975772"/>
            <a:ext cx="3266532" cy="26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5931538" y="4974591"/>
            <a:ext cx="3310478" cy="22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491128" y="5181760"/>
            <a:ext cx="2898050" cy="21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AutoShape 25"/>
          <p:cNvSpPr>
            <a:spLocks noChangeArrowheads="1"/>
          </p:cNvSpPr>
          <p:nvPr/>
        </p:nvSpPr>
        <p:spPr bwMode="auto">
          <a:xfrm>
            <a:off x="6811553" y="3837215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26"/>
          <p:cNvSpPr>
            <a:spLocks noChangeArrowheads="1"/>
          </p:cNvSpPr>
          <p:nvPr/>
        </p:nvSpPr>
        <p:spPr bwMode="auto">
          <a:xfrm>
            <a:off x="7112543" y="3612743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41"/>
          <p:cNvSpPr>
            <a:spLocks noChangeArrowheads="1"/>
          </p:cNvSpPr>
          <p:nvPr/>
        </p:nvSpPr>
        <p:spPr bwMode="auto">
          <a:xfrm>
            <a:off x="5985470" y="5754969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42"/>
          <p:cNvSpPr>
            <a:spLocks noChangeArrowheads="1"/>
          </p:cNvSpPr>
          <p:nvPr/>
        </p:nvSpPr>
        <p:spPr bwMode="auto">
          <a:xfrm>
            <a:off x="5911175" y="5130446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43"/>
          <p:cNvSpPr>
            <a:spLocks noChangeArrowheads="1"/>
          </p:cNvSpPr>
          <p:nvPr/>
        </p:nvSpPr>
        <p:spPr bwMode="auto">
          <a:xfrm>
            <a:off x="5759093" y="494026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44"/>
          <p:cNvSpPr>
            <a:spLocks noChangeArrowheads="1"/>
          </p:cNvSpPr>
          <p:nvPr/>
        </p:nvSpPr>
        <p:spPr bwMode="auto">
          <a:xfrm>
            <a:off x="5774968" y="543810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45"/>
          <p:cNvSpPr>
            <a:spLocks noChangeArrowheads="1"/>
          </p:cNvSpPr>
          <p:nvPr/>
        </p:nvSpPr>
        <p:spPr bwMode="auto">
          <a:xfrm>
            <a:off x="5990550" y="4619625"/>
            <a:ext cx="138788" cy="119291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077200" y="324802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1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095876" y="604837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2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953000" y="2438400"/>
            <a:ext cx="3773534" cy="2409826"/>
            <a:chOff x="4953000" y="2438400"/>
            <a:chExt cx="3773534" cy="2409826"/>
          </a:xfrm>
        </p:grpSpPr>
        <p:sp>
          <p:nvSpPr>
            <p:cNvPr id="38" name="TextBox 37"/>
            <p:cNvSpPr txBox="1"/>
            <p:nvPr/>
          </p:nvSpPr>
          <p:spPr>
            <a:xfrm>
              <a:off x="4953000" y="2438400"/>
              <a:ext cx="377353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Palatino Linotype" pitchFamily="18" charset="0"/>
                </a:rPr>
                <a:t>Equally probable intervals</a:t>
              </a:r>
              <a:endParaRPr lang="en-US" sz="2400" dirty="0">
                <a:latin typeface="Palatino Linotype" pitchFamily="18" charset="0"/>
              </a:endParaRPr>
            </a:p>
          </p:txBody>
        </p: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 rot="16200000" flipH="1">
              <a:off x="6836828" y="2903003"/>
              <a:ext cx="538460" cy="532583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2"/>
            </p:cNvCxnSpPr>
            <p:nvPr/>
          </p:nvCxnSpPr>
          <p:spPr>
            <a:xfrm rot="5400000">
              <a:off x="5374742" y="3383200"/>
              <a:ext cx="1948161" cy="98189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6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0.234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00052 0.193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-0.00052 0.178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958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07 L -0.00104 0.2777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8 L 0.15417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1489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19635 2.96296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11302 0.000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21719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6" grpId="0" build="allAtOnce" animBg="1"/>
      <p:bldP spid="36873" grpId="0" animBg="1"/>
      <p:bldP spid="36873" grpId="1" animBg="1"/>
      <p:bldP spid="36891" grpId="0" animBg="1"/>
      <p:bldP spid="36891" grpId="1" animBg="1"/>
      <p:bldP spid="36892" grpId="0" animBg="1"/>
      <p:bldP spid="36892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31" grpId="0"/>
      <p:bldP spid="3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6" descr="NDVI_w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1766" r="4546" b="1961"/>
          <a:stretch>
            <a:fillRect/>
          </a:stretch>
        </p:blipFill>
        <p:spPr bwMode="auto">
          <a:xfrm>
            <a:off x="0" y="304800"/>
            <a:ext cx="9144000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66800" y="0"/>
          <a:ext cx="6934200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crobat Document" r:id="rId4" imgW="4800600" imgH="4800600" progId="AcroExch.Document.7">
                  <p:embed/>
                </p:oleObj>
              </mc:Choice>
              <mc:Fallback>
                <p:oleObj name="Acrobat Document" r:id="rId4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6934200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2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4" descr="R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0" y="53975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TPI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-381000" y="-228600"/>
            <a:ext cx="9525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do we say things about a population?</a:t>
            </a:r>
          </a:p>
        </p:txBody>
      </p:sp>
      <p:pic>
        <p:nvPicPr>
          <p:cNvPr id="37891" name="Picture 5" descr="MCBS00005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715000" y="49530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  <p:pic>
        <p:nvPicPr>
          <p:cNvPr id="37894" name="Picture 9" descr="See full 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048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all_30m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244" r="4425" b="1703"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4" descr="zoom_all3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9091"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204" name="Group 700"/>
          <p:cNvGraphicFramePr>
            <a:graphicFrameLocks noGrp="1"/>
          </p:cNvGraphicFramePr>
          <p:nvPr>
            <p:ph idx="1"/>
          </p:nvPr>
        </p:nvGraphicFramePr>
        <p:xfrm>
          <a:off x="0" y="2362200"/>
          <a:ext cx="9144000" cy="4495801"/>
        </p:xfrm>
        <a:graphic>
          <a:graphicData uri="http://schemas.openxmlformats.org/drawingml/2006/table">
            <a:tbl>
              <a:tblPr/>
              <a:tblGrid>
                <a:gridCol w="381000"/>
                <a:gridCol w="990600"/>
                <a:gridCol w="1158875"/>
                <a:gridCol w="701675"/>
                <a:gridCol w="660400"/>
                <a:gridCol w="522288"/>
                <a:gridCol w="1182687"/>
                <a:gridCol w="1376363"/>
                <a:gridCol w="1198562"/>
                <a:gridCol w="971550"/>
              </a:tblGrid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NDVI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TWI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TPI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STRM_PWR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roads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32.01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418254.490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96.17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418284.490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9.59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69.46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7.24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42.72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15.81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4.58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29.15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418434.490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418464.490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418014.490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4887852.940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4.74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8" name="Picture 4" descr="Access_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9804" r="6061" b="2942"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192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954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2" name="Picture 4" descr="cLHS_150on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819" b="19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 descr="cLHS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061"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4" descr="Zoom2_t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9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4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 cLHS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Representative sample of multiple variables – meets multiple goals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Statistically unbiased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Can minimize the number of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As few as 5 samples gave a reasonable representation of some environmental covariates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Uses environmental covariates that are becoming commonly available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subset of a population</a:t>
            </a:r>
          </a:p>
          <a:p>
            <a:pPr eaLnBrk="1" hangingPunct="1"/>
            <a:r>
              <a:rPr lang="en-US" dirty="0" smtClean="0"/>
              <a:t>Sampling unit (one sample) - The thing we actually observe or collect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Assuming our population of interest is our class:  How would you sample your class to get representative data?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324600" y="4800600"/>
            <a:ext cx="2362200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Cluster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– by groups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14400" y="5334000"/>
            <a:ext cx="178911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Randomly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05200" y="57912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Systematically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cLHS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867400"/>
          </a:xfrm>
        </p:spPr>
        <p:txBody>
          <a:bodyPr/>
          <a:lstStyle/>
          <a:p>
            <a:r>
              <a:rPr lang="en-US" sz="2800" dirty="0" err="1" smtClean="0"/>
              <a:t>Brungard</a:t>
            </a:r>
            <a:r>
              <a:rPr lang="en-US" sz="2800" dirty="0" smtClean="0"/>
              <a:t> and Johanson 2015. The gate’s locked! I can’t get to the exact sampling spot … can I sample nearby?  </a:t>
            </a:r>
            <a:r>
              <a:rPr lang="en-US" sz="2800" dirty="0" err="1" smtClean="0"/>
              <a:t>Pedometron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www.pedometrics.org/Pedometron/Pedometron37.pdf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Roudier</a:t>
            </a:r>
            <a:r>
              <a:rPr lang="en-US" sz="2800" dirty="0" smtClean="0"/>
              <a:t>, Hewitt, and </a:t>
            </a:r>
            <a:r>
              <a:rPr lang="en-US" sz="2800" dirty="0" err="1" smtClean="0"/>
              <a:t>Beaudette</a:t>
            </a:r>
            <a:r>
              <a:rPr lang="en-US" sz="2800" dirty="0" smtClean="0"/>
              <a:t> 2012.  A conditioned </a:t>
            </a:r>
            <a:r>
              <a:rPr lang="en-US" sz="2800" dirty="0" err="1" smtClean="0"/>
              <a:t>latin</a:t>
            </a:r>
            <a:r>
              <a:rPr lang="en-US" sz="2800" dirty="0" smtClean="0"/>
              <a:t> hypercube sampling algorithm incorporating </a:t>
            </a:r>
            <a:r>
              <a:rPr lang="en-US" sz="2800" dirty="0"/>
              <a:t>operational constraints. </a:t>
            </a:r>
            <a:r>
              <a:rPr lang="en-US" sz="1400" dirty="0"/>
              <a:t>In book: Digital Soil Assessments and Beyond: Proceedings of the 5th Global Workshop on Digital Soil Mapping, Publisher: CRC Press, Editors: </a:t>
            </a:r>
            <a:r>
              <a:rPr lang="en-US" sz="1400" dirty="0" err="1"/>
              <a:t>Budiman</a:t>
            </a:r>
            <a:r>
              <a:rPr lang="en-US" sz="1400" dirty="0"/>
              <a:t> </a:t>
            </a:r>
            <a:r>
              <a:rPr lang="en-US" sz="1400" dirty="0" err="1"/>
              <a:t>Minasny</a:t>
            </a:r>
            <a:r>
              <a:rPr lang="en-US" sz="1400" dirty="0"/>
              <a:t>, ‎Brendan P. Malone, ‎Alex B. McBratney, pp.227-232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www.researchgate.net/publication/260516791_A_conditioned_Latin_hypercube_sampling_algorithm_incorporating_operational_constraints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‘one-way’ MDD approach</a:t>
            </a:r>
          </a:p>
          <a:p>
            <a:r>
              <a:rPr lang="en-US" dirty="0" smtClean="0"/>
              <a:t>Comparison of total and sampled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8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u="sng" dirty="0" smtClean="0">
                <a:solidFill>
                  <a:schemeClr val="folHlink"/>
                </a:solidFill>
              </a:rPr>
              <a:t>Sample Size Requirements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4000" dirty="0" smtClean="0">
                <a:solidFill>
                  <a:schemeClr val="folHlink"/>
                </a:solidFill>
              </a:rPr>
              <a:t>depend on:</a:t>
            </a:r>
          </a:p>
          <a:p>
            <a:pPr marL="858838" lvl="1" indent="-401638" eaLnBrk="1" hangingPunct="1"/>
            <a:r>
              <a:rPr lang="en-US" altLang="en-US" sz="2800" dirty="0" smtClean="0"/>
              <a:t>MDD - minimum detectable difference </a:t>
            </a:r>
          </a:p>
          <a:p>
            <a:pPr marL="858838" lvl="1" indent="-401638" eaLnBrk="1" hangingPunct="1"/>
            <a:r>
              <a:rPr lang="en-US" altLang="en-US" sz="2800" dirty="0" smtClean="0"/>
              <a:t>Variance (multi-scale) </a:t>
            </a:r>
          </a:p>
          <a:p>
            <a:pPr marL="858838" lvl="1" indent="-401638" eaLnBrk="1" hangingPunct="1"/>
            <a:r>
              <a:rPr lang="en-US" altLang="en-US" sz="2800" dirty="0" smtClean="0"/>
              <a:t>Error and Precision Rates – alpha, power</a:t>
            </a:r>
          </a:p>
          <a:p>
            <a:pPr marL="1133475" lvl="2" indent="-401638" eaLnBrk="1" hangingPunct="1"/>
            <a:r>
              <a:rPr lang="en-US" altLang="en-US" sz="2500" dirty="0" smtClean="0"/>
              <a:t>This can include things like desired confidence level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>
                <a:solidFill>
                  <a:schemeClr val="folHlink"/>
                </a:solidFill>
              </a:rPr>
              <a:t>MDD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Functionally important differences </a:t>
            </a:r>
          </a:p>
          <a:p>
            <a:pPr lvl="1" eaLnBrk="1" hangingPunct="1"/>
            <a:r>
              <a:rPr lang="en-US" altLang="en-US" dirty="0" smtClean="0"/>
              <a:t>Not a lot of information; can be set by expert knowledge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Targets or Goals – change over time</a:t>
            </a:r>
          </a:p>
          <a:p>
            <a:pPr lvl="1" eaLnBrk="1" hangingPunct="1"/>
            <a:r>
              <a:rPr lang="en-US" altLang="en-US" dirty="0" smtClean="0"/>
              <a:t>Contract to sequester 1 Mg ha</a:t>
            </a:r>
            <a:r>
              <a:rPr lang="en-US" altLang="en-US" baseline="30000" dirty="0" smtClean="0"/>
              <a:t>-1</a:t>
            </a:r>
            <a:r>
              <a:rPr lang="en-US" altLang="en-US" dirty="0" smtClean="0"/>
              <a:t> C</a:t>
            </a:r>
          </a:p>
          <a:p>
            <a:pPr lvl="1" eaLnBrk="1" hangingPunct="1"/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Set to a % of the mean</a:t>
            </a:r>
          </a:p>
          <a:p>
            <a:pPr lvl="1" eaLnBrk="1" hangingPunct="1"/>
            <a:r>
              <a:rPr lang="en-US" altLang="en-US" dirty="0" smtClean="0"/>
              <a:t>5% or 50% etc. difference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1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2057400" y="3200400"/>
            <a:ext cx="4343400" cy="17526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381000" y="1295400"/>
            <a:ext cx="8382000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 of samples needed to detect change at the plot scale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>
                <a:solidFill>
                  <a:schemeClr val="tx2"/>
                </a:solidFill>
                <a:latin typeface="Arial" charset="0"/>
              </a:rPr>
              <a:t>N = ((Z 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alpha/2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+ Z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1-power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)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 *S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res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*2*(1-rho))/MDD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endParaRPr lang="en-US" sz="2400" baseline="30000">
              <a:solidFill>
                <a:schemeClr val="tx2"/>
              </a:solidFill>
              <a:latin typeface="Arial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 of samples needed to detect change over the entire project area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>
                <a:solidFill>
                  <a:schemeClr val="tx2"/>
                </a:solidFill>
              </a:rPr>
              <a:t>N = ((Z </a:t>
            </a:r>
            <a:r>
              <a:rPr lang="en-US" sz="2400" baseline="-25000">
                <a:solidFill>
                  <a:schemeClr val="tx2"/>
                </a:solidFill>
              </a:rPr>
              <a:t>alpha/2</a:t>
            </a:r>
            <a:r>
              <a:rPr lang="en-US" sz="2400">
                <a:solidFill>
                  <a:schemeClr val="tx2"/>
                </a:solidFill>
              </a:rPr>
              <a:t>+ Z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1-power</a:t>
            </a:r>
            <a:r>
              <a:rPr lang="en-US" sz="2400">
                <a:solidFill>
                  <a:schemeClr val="tx2"/>
                </a:solidFill>
              </a:rPr>
              <a:t>)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  <a:r>
              <a:rPr lang="en-US" sz="2400">
                <a:solidFill>
                  <a:schemeClr val="tx2"/>
                </a:solidFill>
              </a:rPr>
              <a:t> * S</a:t>
            </a:r>
            <a:r>
              <a:rPr lang="en-US" sz="2400" baseline="-25000">
                <a:solidFill>
                  <a:schemeClr val="tx2"/>
                </a:solidFill>
              </a:rPr>
              <a:t>test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  <a:r>
              <a:rPr lang="en-US" sz="2400">
                <a:solidFill>
                  <a:schemeClr val="tx2"/>
                </a:solidFill>
              </a:rPr>
              <a:t>*2*(1-rho))/MDD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0" y="22860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Multiscale Sampling Requirements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066800" y="304800"/>
            <a:ext cx="7381875" cy="641350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Can be solved for N or MDD.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33600" y="3429000"/>
            <a:ext cx="3925888" cy="1190625"/>
            <a:chOff x="1597" y="3168"/>
            <a:chExt cx="2473" cy="750"/>
          </a:xfrm>
        </p:grpSpPr>
        <p:sp>
          <p:nvSpPr>
            <p:cNvPr id="80902" name="Text Box 6"/>
            <p:cNvSpPr txBox="1">
              <a:spLocks noChangeArrowheads="1"/>
            </p:cNvSpPr>
            <p:nvPr/>
          </p:nvSpPr>
          <p:spPr bwMode="auto">
            <a:xfrm>
              <a:off x="1597" y="3312"/>
              <a:ext cx="708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 =</a:t>
              </a:r>
            </a:p>
          </p:txBody>
        </p:sp>
        <p:sp>
          <p:nvSpPr>
            <p:cNvPr id="80904" name="Text Box 8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</a:t>
              </a:r>
            </a:p>
          </p:txBody>
        </p:sp>
      </p:grp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5105400" y="2209800"/>
            <a:ext cx="3657600" cy="2838450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MDD that you would like to detect, used to set N</a:t>
            </a: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381000" y="2209800"/>
            <a:ext cx="4114800" cy="2289175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MDD that can be detected as sampled, N is predetermined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1524000" y="990600"/>
            <a:ext cx="6308725" cy="823913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12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Actual  vs. Desired MDD</a:t>
            </a:r>
          </a:p>
        </p:txBody>
      </p:sp>
      <p:sp>
        <p:nvSpPr>
          <p:cNvPr id="80912" name="Line 16"/>
          <p:cNvSpPr>
            <a:spLocks noChangeShapeType="1"/>
          </p:cNvSpPr>
          <p:nvPr/>
        </p:nvSpPr>
        <p:spPr bwMode="auto">
          <a:xfrm>
            <a:off x="5562600" y="1524000"/>
            <a:ext cx="1219200" cy="685800"/>
          </a:xfrm>
          <a:prstGeom prst="line">
            <a:avLst/>
          </a:prstGeom>
          <a:noFill/>
          <a:ln w="952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1" name="Line 15"/>
          <p:cNvSpPr>
            <a:spLocks noChangeShapeType="1"/>
          </p:cNvSpPr>
          <p:nvPr/>
        </p:nvSpPr>
        <p:spPr bwMode="auto">
          <a:xfrm flipH="1">
            <a:off x="2057400" y="1600200"/>
            <a:ext cx="304800" cy="609600"/>
          </a:xfrm>
          <a:prstGeom prst="line">
            <a:avLst/>
          </a:prstGeom>
          <a:noFill/>
          <a:ln w="952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152400" y="5181600"/>
            <a:ext cx="4267200" cy="14478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52400" y="5257800"/>
            <a:ext cx="4248150" cy="1190625"/>
            <a:chOff x="1394" y="3168"/>
            <a:chExt cx="2676" cy="750"/>
          </a:xfrm>
        </p:grpSpPr>
        <p:sp>
          <p:nvSpPr>
            <p:cNvPr id="80916" name="Text Box 20"/>
            <p:cNvSpPr txBox="1">
              <a:spLocks noChangeArrowheads="1"/>
            </p:cNvSpPr>
            <p:nvPr/>
          </p:nvSpPr>
          <p:spPr bwMode="auto">
            <a:xfrm>
              <a:off x="1394" y="3312"/>
              <a:ext cx="1117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MDD=</a:t>
              </a:r>
            </a:p>
          </p:txBody>
        </p:sp>
        <p:sp>
          <p:nvSpPr>
            <p:cNvPr id="80917" name="Text Box 21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</a:p>
          </p:txBody>
        </p:sp>
      </p:grp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4724400" y="5181600"/>
            <a:ext cx="4419600" cy="14478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029200" y="5334000"/>
            <a:ext cx="3925888" cy="1190625"/>
            <a:chOff x="1597" y="3168"/>
            <a:chExt cx="2473" cy="750"/>
          </a:xfrm>
        </p:grpSpPr>
        <p:sp>
          <p:nvSpPr>
            <p:cNvPr id="80920" name="Text Box 24"/>
            <p:cNvSpPr txBox="1">
              <a:spLocks noChangeArrowheads="1"/>
            </p:cNvSpPr>
            <p:nvPr/>
          </p:nvSpPr>
          <p:spPr bwMode="auto">
            <a:xfrm>
              <a:off x="1597" y="3312"/>
              <a:ext cx="708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 =</a:t>
              </a:r>
            </a:p>
          </p:txBody>
        </p:sp>
        <p:sp>
          <p:nvSpPr>
            <p:cNvPr id="80921" name="Text Box 25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12766E-7 L 0.00209 0.179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89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86309E-7 L 0 0.21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80905" grpId="1" animBg="1"/>
      <p:bldP spid="80905" grpId="2" animBg="1"/>
      <p:bldP spid="80900" grpId="0"/>
      <p:bldP spid="80901" grpId="0"/>
      <p:bldP spid="80903" grpId="0" animBg="1"/>
      <p:bldP spid="80910" grpId="0" animBg="1"/>
      <p:bldP spid="80909" grpId="0" animBg="1"/>
      <p:bldP spid="80913" grpId="0" animBg="1"/>
      <p:bldP spid="80912" grpId="0" animBg="1"/>
      <p:bldP spid="80911" grpId="0" animBg="1"/>
      <p:bldP spid="80914" grpId="0" animBg="1"/>
      <p:bldP spid="809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716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Excel based tool that calculates sample size requirements based 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Variance (within and between plots)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MDD: minimum detectable difference or change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Tool reports the </a:t>
            </a:r>
            <a:r>
              <a:rPr lang="en-US" altLang="en-US" sz="2800" u="sng" smtClean="0"/>
              <a:t>number of samples</a:t>
            </a:r>
            <a:r>
              <a:rPr lang="en-US" altLang="en-US" sz="2800" smtClean="0"/>
              <a:t> needed to detect change at the plot scale and the </a:t>
            </a:r>
            <a:r>
              <a:rPr lang="en-US" altLang="en-US" sz="2800" u="sng" smtClean="0"/>
              <a:t>number of samples and plots</a:t>
            </a:r>
            <a:r>
              <a:rPr lang="en-US" altLang="en-US" sz="2800" smtClean="0"/>
              <a:t> needed to detect change at the regional or project scale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Download this tool and additional training materials at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200" smtClean="0">
                <a:hlinkClick r:id="rId2"/>
              </a:rPr>
              <a:t>	http://www.landscapetoolbox.org/mssret/MSSRET.html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Web-based Tool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200" smtClean="0"/>
              <a:t>	</a:t>
            </a:r>
            <a:r>
              <a:rPr lang="en-US" altLang="en-US" sz="2200" smtClean="0">
                <a:hlinkClick r:id="rId3"/>
              </a:rPr>
              <a:t>http://soils.usda.gov/technical/soil_change/index.html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2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lnSpc>
                <a:spcPct val="80000"/>
              </a:lnSpc>
            </a:pPr>
            <a:endParaRPr lang="en-US" altLang="en-US" sz="2800" smtClean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52400" y="1524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MSSRET</a:t>
            </a:r>
            <a:r>
              <a:rPr 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/>
            </a:r>
            <a:br>
              <a:rPr 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2800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Multi-scale Sampling Requirements Evaluation Tool</a:t>
            </a:r>
          </a:p>
        </p:txBody>
      </p:sp>
    </p:spTree>
    <p:extLst>
      <p:ext uri="{BB962C8B-B14F-4D97-AF65-F5344CB8AC3E}">
        <p14:creationId xmlns:p14="http://schemas.microsoft.com/office/powerpoint/2010/main" val="5310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Web Based MSSRET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7467600" cy="4873625"/>
          </a:xfrm>
        </p:spPr>
        <p:txBody>
          <a:bodyPr/>
          <a:lstStyle/>
          <a:p>
            <a:pPr eaLnBrk="1" hangingPunct="1"/>
            <a:r>
              <a:rPr lang="en-US" altLang="en-US" smtClean="0"/>
              <a:t>The Landscape Toolbox </a:t>
            </a:r>
          </a:p>
          <a:p>
            <a:pPr lvl="1" eaLnBrk="1" hangingPunct="1"/>
            <a:r>
              <a:rPr lang="en-US" altLang="en-US" smtClean="0"/>
              <a:t>Sample Design Tools</a:t>
            </a:r>
          </a:p>
          <a:p>
            <a:pPr lvl="2" eaLnBrk="1" hangingPunct="1"/>
            <a:r>
              <a:rPr lang="en-US" altLang="en-US" smtClean="0"/>
              <a:t>Sampling Design for Rangeland Monitoring and Assessment</a:t>
            </a:r>
          </a:p>
          <a:p>
            <a:pPr lvl="2" eaLnBrk="1" hangingPunct="1"/>
            <a:r>
              <a:rPr lang="en-US" altLang="en-US" smtClean="0">
                <a:hlinkClick r:id="rId2"/>
              </a:rPr>
              <a:t>http://www.landscapetoolbox.org/mssret/MSSRET.html</a:t>
            </a:r>
            <a:endParaRPr lang="en-US" altLang="en-US" smtClean="0"/>
          </a:p>
          <a:p>
            <a:pPr lvl="2" eaLnBrk="1" hangingPunct="1"/>
            <a:endParaRPr lang="en-US" altLang="en-US" smtClean="0"/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8" y="2438400"/>
            <a:ext cx="37274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0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181600"/>
          </a:xfrm>
        </p:spPr>
        <p:txBody>
          <a:bodyPr/>
          <a:lstStyle/>
          <a:p>
            <a:r>
              <a:rPr lang="en-US" dirty="0" smtClean="0"/>
              <a:t>Examine boxplots, strip charts or probability distribution functions</a:t>
            </a:r>
          </a:p>
          <a:p>
            <a:pPr lvl="1"/>
            <a:r>
              <a:rPr lang="en-US" dirty="0" smtClean="0"/>
              <a:t>All known values</a:t>
            </a:r>
          </a:p>
          <a:p>
            <a:pPr lvl="1"/>
            <a:r>
              <a:rPr lang="en-US" dirty="0" smtClean="0"/>
              <a:t>Vs.</a:t>
            </a:r>
          </a:p>
          <a:p>
            <a:pPr lvl="1"/>
            <a:r>
              <a:rPr lang="en-US" dirty="0" smtClean="0"/>
              <a:t>Sampled values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WY-Beave Creek </a:t>
            </a:r>
            <a:r>
              <a:rPr lang="en-US" dirty="0" smtClean="0"/>
              <a:t>example</a:t>
            </a:r>
          </a:p>
          <a:p>
            <a:pPr marL="457200" lvl="1" indent="0">
              <a:buNone/>
            </a:pPr>
            <a:r>
              <a:rPr lang="en-US" dirty="0"/>
              <a:t>https://github.com/ncss-tech/stats_for_soil_survey/tree/master/presentations/sampling/pdf_example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735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9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cLHS</a:t>
            </a:r>
            <a:r>
              <a:rPr lang="en-US" dirty="0" smtClean="0"/>
              <a:t>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https://github.com/ncss-tech/stats_for_soil_survey/blob/master/presentations/sampling/cLHS_sampling_R_example.pptx</a:t>
            </a:r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cLHS</a:t>
            </a:r>
            <a:r>
              <a:rPr lang="en-US" dirty="0" smtClean="0"/>
              <a:t> samples from Haiti dataset</a:t>
            </a:r>
          </a:p>
          <a:p>
            <a:r>
              <a:rPr lang="en-US" dirty="0" smtClean="0"/>
              <a:t>Create a PDF graph of at least of variable used in sample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subset of a population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How would you sample a soil?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791200" y="3581400"/>
            <a:ext cx="3124200" cy="310854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Two-phase or Cluster</a:t>
            </a:r>
            <a:endParaRPr lang="en-US" sz="2800" dirty="0">
              <a:solidFill>
                <a:srgbClr val="FFFF00"/>
              </a:solidFill>
            </a:endParaRPr>
          </a:p>
          <a:p>
            <a:endParaRPr lang="en-US" sz="28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randomly select areas then collect multiple samples within that area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2590800" cy="22272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Randomly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random </a:t>
            </a:r>
          </a:p>
          <a:p>
            <a:r>
              <a:rPr lang="en-US" sz="2800">
                <a:solidFill>
                  <a:srgbClr val="FFFF00"/>
                </a:solidFill>
              </a:rPr>
              <a:t>x–y points within the field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048000" y="3581400"/>
            <a:ext cx="2590800" cy="180022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points on a 20m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" y="228600"/>
            <a:ext cx="7391400" cy="5638800"/>
            <a:chOff x="336" y="144"/>
            <a:chExt cx="4656" cy="3552"/>
          </a:xfrm>
        </p:grpSpPr>
        <p:sp>
          <p:nvSpPr>
            <p:cNvPr id="40964" name="Text Box 6"/>
            <p:cNvSpPr txBox="1">
              <a:spLocks noChangeArrowheads="1"/>
            </p:cNvSpPr>
            <p:nvPr/>
          </p:nvSpPr>
          <p:spPr bwMode="auto">
            <a:xfrm>
              <a:off x="336" y="144"/>
              <a:ext cx="1127" cy="327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Randomly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321349">
              <a:off x="1104" y="76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321349">
              <a:off x="1488" y="1536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321349">
              <a:off x="4128" y="216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AutoShape 11"/>
            <p:cNvSpPr>
              <a:spLocks noChangeArrowheads="1"/>
            </p:cNvSpPr>
            <p:nvPr/>
          </p:nvSpPr>
          <p:spPr bwMode="auto">
            <a:xfrm rot="321349">
              <a:off x="2112" y="62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AutoShape 12"/>
            <p:cNvSpPr>
              <a:spLocks noChangeArrowheads="1"/>
            </p:cNvSpPr>
            <p:nvPr/>
          </p:nvSpPr>
          <p:spPr bwMode="auto">
            <a:xfrm rot="321349">
              <a:off x="2736" y="264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13"/>
            <p:cNvSpPr>
              <a:spLocks noChangeArrowheads="1"/>
            </p:cNvSpPr>
            <p:nvPr/>
          </p:nvSpPr>
          <p:spPr bwMode="auto">
            <a:xfrm rot="321349">
              <a:off x="1248" y="244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AutoShape 14"/>
            <p:cNvSpPr>
              <a:spLocks noChangeArrowheads="1"/>
            </p:cNvSpPr>
            <p:nvPr/>
          </p:nvSpPr>
          <p:spPr bwMode="auto">
            <a:xfrm rot="321349">
              <a:off x="4080" y="912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AutoShape 15"/>
            <p:cNvSpPr>
              <a:spLocks noChangeArrowheads="1"/>
            </p:cNvSpPr>
            <p:nvPr/>
          </p:nvSpPr>
          <p:spPr bwMode="auto">
            <a:xfrm rot="321349">
              <a:off x="4800" y="350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3505200" y="3048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</p:txBody>
      </p:sp>
      <p:sp>
        <p:nvSpPr>
          <p:cNvPr id="41988" name="Line 23"/>
          <p:cNvSpPr>
            <a:spLocks noChangeShapeType="1"/>
          </p:cNvSpPr>
          <p:nvPr/>
        </p:nvSpPr>
        <p:spPr bwMode="auto">
          <a:xfrm>
            <a:off x="838200" y="5257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24"/>
          <p:cNvSpPr>
            <a:spLocks noChangeShapeType="1"/>
          </p:cNvSpPr>
          <p:nvPr/>
        </p:nvSpPr>
        <p:spPr bwMode="auto">
          <a:xfrm>
            <a:off x="838200" y="43434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26"/>
          <p:cNvSpPr>
            <a:spLocks noChangeShapeType="1"/>
          </p:cNvSpPr>
          <p:nvPr/>
        </p:nvSpPr>
        <p:spPr bwMode="auto">
          <a:xfrm>
            <a:off x="838200" y="2514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27"/>
          <p:cNvSpPr>
            <a:spLocks noChangeShapeType="1"/>
          </p:cNvSpPr>
          <p:nvPr/>
        </p:nvSpPr>
        <p:spPr bwMode="auto">
          <a:xfrm>
            <a:off x="838200" y="1600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28"/>
          <p:cNvSpPr>
            <a:spLocks noChangeShapeType="1"/>
          </p:cNvSpPr>
          <p:nvPr/>
        </p:nvSpPr>
        <p:spPr bwMode="auto">
          <a:xfrm>
            <a:off x="1828800" y="6858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30"/>
          <p:cNvSpPr>
            <a:spLocks noChangeShapeType="1"/>
          </p:cNvSpPr>
          <p:nvPr/>
        </p:nvSpPr>
        <p:spPr bwMode="auto">
          <a:xfrm>
            <a:off x="36576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32"/>
          <p:cNvSpPr>
            <a:spLocks noChangeShapeType="1"/>
          </p:cNvSpPr>
          <p:nvPr/>
        </p:nvSpPr>
        <p:spPr bwMode="auto">
          <a:xfrm>
            <a:off x="54864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34"/>
          <p:cNvSpPr>
            <a:spLocks noChangeShapeType="1"/>
          </p:cNvSpPr>
          <p:nvPr/>
        </p:nvSpPr>
        <p:spPr bwMode="auto">
          <a:xfrm>
            <a:off x="7315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752600" y="1524000"/>
            <a:ext cx="5638800" cy="3810000"/>
            <a:chOff x="1104" y="960"/>
            <a:chExt cx="3552" cy="2400"/>
          </a:xfrm>
        </p:grpSpPr>
        <p:sp>
          <p:nvSpPr>
            <p:cNvPr id="42001" name="Oval 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1104" y="960"/>
              <a:ext cx="3552" cy="2400"/>
              <a:chOff x="1104" y="960"/>
              <a:chExt cx="3552" cy="2400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1104" y="960"/>
                <a:ext cx="3552" cy="2400"/>
                <a:chOff x="1104" y="960"/>
                <a:chExt cx="3552" cy="2400"/>
              </a:xfrm>
            </p:grpSpPr>
            <p:sp>
              <p:nvSpPr>
                <p:cNvPr id="42005" name="Oval 15"/>
                <p:cNvSpPr>
                  <a:spLocks noChangeArrowheads="1"/>
                </p:cNvSpPr>
                <p:nvPr/>
              </p:nvSpPr>
              <p:spPr bwMode="auto">
                <a:xfrm>
                  <a:off x="3984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6" name="Oval 16"/>
                <p:cNvSpPr>
                  <a:spLocks noChangeArrowheads="1"/>
                </p:cNvSpPr>
                <p:nvPr/>
              </p:nvSpPr>
              <p:spPr bwMode="auto">
                <a:xfrm>
                  <a:off x="2256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7" name="Oval 17"/>
                <p:cNvSpPr>
                  <a:spLocks noChangeArrowheads="1"/>
                </p:cNvSpPr>
                <p:nvPr/>
              </p:nvSpPr>
              <p:spPr bwMode="auto">
                <a:xfrm>
                  <a:off x="2256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8" name="Oval 18"/>
                <p:cNvSpPr>
                  <a:spLocks noChangeArrowheads="1"/>
                </p:cNvSpPr>
                <p:nvPr/>
              </p:nvSpPr>
              <p:spPr bwMode="auto">
                <a:xfrm>
                  <a:off x="2832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9" name="Oval 19"/>
                <p:cNvSpPr>
                  <a:spLocks noChangeArrowheads="1"/>
                </p:cNvSpPr>
                <p:nvPr/>
              </p:nvSpPr>
              <p:spPr bwMode="auto">
                <a:xfrm>
                  <a:off x="3408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0" name="Oval 20"/>
                <p:cNvSpPr>
                  <a:spLocks noChangeArrowheads="1"/>
                </p:cNvSpPr>
                <p:nvPr/>
              </p:nvSpPr>
              <p:spPr bwMode="auto">
                <a:xfrm>
                  <a:off x="1680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1" name="Oval 36"/>
                <p:cNvSpPr>
                  <a:spLocks noChangeArrowheads="1"/>
                </p:cNvSpPr>
                <p:nvPr/>
              </p:nvSpPr>
              <p:spPr bwMode="auto">
                <a:xfrm>
                  <a:off x="3408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2" name="Oval 37"/>
                <p:cNvSpPr>
                  <a:spLocks noChangeArrowheads="1"/>
                </p:cNvSpPr>
                <p:nvPr/>
              </p:nvSpPr>
              <p:spPr bwMode="auto">
                <a:xfrm>
                  <a:off x="1104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3" name="Oval 38"/>
                <p:cNvSpPr>
                  <a:spLocks noChangeArrowheads="1"/>
                </p:cNvSpPr>
                <p:nvPr/>
              </p:nvSpPr>
              <p:spPr bwMode="auto">
                <a:xfrm>
                  <a:off x="4560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04" name="Oval 50"/>
              <p:cNvSpPr>
                <a:spLocks noChangeArrowheads="1"/>
              </p:cNvSpPr>
              <p:nvPr/>
            </p:nvSpPr>
            <p:spPr bwMode="auto">
              <a:xfrm>
                <a:off x="4560" y="960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.3|8.2|1.6|3.7|2.7|27.3|2|9.6|2.9|3.8|2.2|43.4"/>
</p:tagLst>
</file>

<file path=ppt/theme/theme1.xml><?xml version="1.0" encoding="utf-8"?>
<a:theme xmlns:a="http://schemas.openxmlformats.org/drawingml/2006/main" name="WY-beavercree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WY-beavercreek</Template>
  <TotalTime>734</TotalTime>
  <Words>3495</Words>
  <Application>Microsoft Office PowerPoint</Application>
  <PresentationFormat>On-screen Show (4:3)</PresentationFormat>
  <Paragraphs>716</Paragraphs>
  <Slides>69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Calibri</vt:lpstr>
      <vt:lpstr>Lucida Sans Unicode</vt:lpstr>
      <vt:lpstr>Palatino Linotype</vt:lpstr>
      <vt:lpstr>Verdana</vt:lpstr>
      <vt:lpstr>Wingdings</vt:lpstr>
      <vt:lpstr>Wingdings 2</vt:lpstr>
      <vt:lpstr>WY-beavercreek</vt:lpstr>
      <vt:lpstr>Equation</vt:lpstr>
      <vt:lpstr>Acrobat Document</vt:lpstr>
      <vt:lpstr>Sampling</vt:lpstr>
      <vt:lpstr>How tall is the class (in inches)?</vt:lpstr>
      <vt:lpstr>How tall is the class?</vt:lpstr>
      <vt:lpstr>Population</vt:lpstr>
      <vt:lpstr>How do we say things about a population?</vt:lpstr>
      <vt:lpstr>Sample</vt:lpstr>
      <vt:lpstr>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I keep using the word random?</vt:lpstr>
      <vt:lpstr>A note on bias </vt:lpstr>
      <vt:lpstr>PowerPoint Presentation</vt:lpstr>
      <vt:lpstr>Inference Space</vt:lpstr>
      <vt:lpstr>Why do we care?</vt:lpstr>
      <vt:lpstr>Why do we care?</vt:lpstr>
      <vt:lpstr>PowerPoint Presentation</vt:lpstr>
      <vt:lpstr>Inference Space</vt:lpstr>
      <vt:lpstr>Inference Space</vt:lpstr>
      <vt:lpstr>Inference Space</vt:lpstr>
      <vt:lpstr>Inference Space</vt:lpstr>
      <vt:lpstr>Design based vs. Model based Sample Selection</vt:lpstr>
      <vt:lpstr>PowerPoint Presentation</vt:lpstr>
      <vt:lpstr>PowerPoint Presentation</vt:lpstr>
      <vt:lpstr>Inference Space</vt:lpstr>
      <vt:lpstr>Inference Space</vt:lpstr>
      <vt:lpstr>Class Exercise </vt:lpstr>
      <vt:lpstr>Volunteers – Class Height</vt:lpstr>
      <vt:lpstr>How tall is the class?</vt:lpstr>
      <vt:lpstr>How tall is the class?</vt:lpstr>
      <vt:lpstr>How tall is the class?</vt:lpstr>
      <vt:lpstr>How tall is the class?</vt:lpstr>
      <vt:lpstr>Using Available Remotely Sensed Data to Develop an Unbiased and Representative Sampling Design</vt:lpstr>
      <vt:lpstr>PowerPoint Presentation</vt:lpstr>
      <vt:lpstr>One Project, Many Goals</vt:lpstr>
      <vt:lpstr>Many Goals – General Sampling</vt:lpstr>
      <vt:lpstr>Latin Square  (2 blocking factors: columns and rows)</vt:lpstr>
      <vt:lpstr>How to apply treatments so that there’s no bias?</vt:lpstr>
      <vt:lpstr>Latin Square  observational – combinations of factors</vt:lpstr>
      <vt:lpstr>cLHS – conditioned Latin Hypercube Sampling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cLHS</vt:lpstr>
      <vt:lpstr>Practical cLHS</vt:lpstr>
      <vt:lpstr>How Many Samples</vt:lpstr>
      <vt:lpstr>Sample Size Requirements</vt:lpstr>
      <vt:lpstr>MDD</vt:lpstr>
      <vt:lpstr>PowerPoint Presentation</vt:lpstr>
      <vt:lpstr>PowerPoint Presentation</vt:lpstr>
      <vt:lpstr>Web Based MSSRET</vt:lpstr>
      <vt:lpstr>Compare Distributions</vt:lpstr>
      <vt:lpstr>PowerPoint Presentation</vt:lpstr>
      <vt:lpstr>Complete cLHS example </vt:lpstr>
    </vt:vector>
  </TitlesOfParts>
  <Company>USDA OCIO-ITS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and Sampling</dc:title>
  <dc:creator>skye.wills</dc:creator>
  <cp:lastModifiedBy>Wills, Skye - NRCS, Lincoln, NE</cp:lastModifiedBy>
  <cp:revision>37</cp:revision>
  <dcterms:created xsi:type="dcterms:W3CDTF">2010-08-09T15:19:06Z</dcterms:created>
  <dcterms:modified xsi:type="dcterms:W3CDTF">2016-02-11T16:08:00Z</dcterms:modified>
</cp:coreProperties>
</file>